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3"/>
  </p:notesMasterIdLst>
  <p:sldIdLst>
    <p:sldId id="282" r:id="rId2"/>
    <p:sldId id="276" r:id="rId3"/>
    <p:sldId id="277" r:id="rId4"/>
    <p:sldId id="280" r:id="rId5"/>
    <p:sldId id="286" r:id="rId6"/>
    <p:sldId id="284" r:id="rId7"/>
    <p:sldId id="285" r:id="rId8"/>
    <p:sldId id="275" r:id="rId9"/>
    <p:sldId id="288" r:id="rId10"/>
    <p:sldId id="289" r:id="rId11"/>
    <p:sldId id="262" r:id="rId12"/>
    <p:sldId id="263" r:id="rId13"/>
    <p:sldId id="265" r:id="rId14"/>
    <p:sldId id="266" r:id="rId15"/>
    <p:sldId id="274" r:id="rId16"/>
    <p:sldId id="267" r:id="rId17"/>
    <p:sldId id="269" r:id="rId18"/>
    <p:sldId id="271" r:id="rId19"/>
    <p:sldId id="272" r:id="rId20"/>
    <p:sldId id="264" r:id="rId21"/>
    <p:sldId id="291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3531"/>
    <a:srgbClr val="FF6600"/>
    <a:srgbClr val="66FF33"/>
    <a:srgbClr val="1903BD"/>
    <a:srgbClr val="00FF00"/>
    <a:srgbClr val="170BB5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068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9BDA6B-BD61-4C33-8336-A16243481BA6}" type="doc">
      <dgm:prSet loTypeId="urn:microsoft.com/office/officeart/2005/8/layout/default" loCatId="list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9181FCFC-D580-4299-B074-C59D713150CE}">
      <dgm:prSet custT="1"/>
      <dgm:spPr/>
      <dgm:t>
        <a:bodyPr/>
        <a:lstStyle/>
        <a:p>
          <a:r>
            <a:rPr lang="ru-RU" sz="1200">
              <a:solidFill>
                <a:srgbClr val="1903BD"/>
              </a:solidFill>
              <a:latin typeface="Comic Sans MS" panose="030F0702030302020204" pitchFamily="66" charset="0"/>
            </a:rPr>
            <a:t>Закрепить знания детей о правилах пожарной безопасности</a:t>
          </a:r>
          <a:endParaRPr lang="ru-RU" sz="1200" dirty="0">
            <a:solidFill>
              <a:srgbClr val="1903BD"/>
            </a:solidFill>
            <a:latin typeface="Comic Sans MS" panose="030F0702030302020204" pitchFamily="66" charset="0"/>
          </a:endParaRPr>
        </a:p>
      </dgm:t>
    </dgm:pt>
    <dgm:pt modelId="{791ED576-C597-46CF-9CD4-E62D98D82A6C}" type="parTrans" cxnId="{D112CCA5-1C31-4B6E-AE97-754D228E89C3}">
      <dgm:prSet/>
      <dgm:spPr/>
      <dgm:t>
        <a:bodyPr/>
        <a:lstStyle/>
        <a:p>
          <a:endParaRPr lang="ru-RU" sz="1200">
            <a:solidFill>
              <a:srgbClr val="1903BD"/>
            </a:solidFill>
            <a:latin typeface="Comic Sans MS" panose="030F0702030302020204" pitchFamily="66" charset="0"/>
          </a:endParaRPr>
        </a:p>
      </dgm:t>
    </dgm:pt>
    <dgm:pt modelId="{E5AC93E9-76A9-4DC5-BA9C-38340950DCF0}" type="sibTrans" cxnId="{D112CCA5-1C31-4B6E-AE97-754D228E89C3}">
      <dgm:prSet/>
      <dgm:spPr/>
      <dgm:t>
        <a:bodyPr/>
        <a:lstStyle/>
        <a:p>
          <a:endParaRPr lang="ru-RU" sz="1200">
            <a:solidFill>
              <a:srgbClr val="1903BD"/>
            </a:solidFill>
            <a:latin typeface="Comic Sans MS" panose="030F0702030302020204" pitchFamily="66" charset="0"/>
          </a:endParaRPr>
        </a:p>
      </dgm:t>
    </dgm:pt>
    <dgm:pt modelId="{817CAA67-AD6D-4937-BAE8-540405CCC09F}">
      <dgm:prSet custT="1"/>
      <dgm:spPr/>
      <dgm:t>
        <a:bodyPr/>
        <a:lstStyle/>
        <a:p>
          <a:r>
            <a:rPr lang="ru-RU" sz="1200" dirty="0">
              <a:solidFill>
                <a:srgbClr val="1903BD"/>
              </a:solidFill>
              <a:latin typeface="Comic Sans MS" panose="030F0702030302020204" pitchFamily="66" charset="0"/>
            </a:rPr>
            <a:t>Формировать понимание о соблюдении правил пожарной безопасности</a:t>
          </a:r>
        </a:p>
      </dgm:t>
    </dgm:pt>
    <dgm:pt modelId="{709A8900-F8BB-458B-83AB-C952EB4CAC8A}" type="parTrans" cxnId="{31044BD6-8B5A-4AF4-A7A8-9DFB18DF3A10}">
      <dgm:prSet/>
      <dgm:spPr/>
      <dgm:t>
        <a:bodyPr/>
        <a:lstStyle/>
        <a:p>
          <a:endParaRPr lang="ru-RU" sz="1200">
            <a:solidFill>
              <a:srgbClr val="1903BD"/>
            </a:solidFill>
            <a:latin typeface="Comic Sans MS" panose="030F0702030302020204" pitchFamily="66" charset="0"/>
          </a:endParaRPr>
        </a:p>
      </dgm:t>
    </dgm:pt>
    <dgm:pt modelId="{9407ECAC-3320-496D-83EF-98A4F9499C93}" type="sibTrans" cxnId="{31044BD6-8B5A-4AF4-A7A8-9DFB18DF3A10}">
      <dgm:prSet/>
      <dgm:spPr/>
      <dgm:t>
        <a:bodyPr/>
        <a:lstStyle/>
        <a:p>
          <a:endParaRPr lang="ru-RU" sz="1200">
            <a:solidFill>
              <a:srgbClr val="1903BD"/>
            </a:solidFill>
            <a:latin typeface="Comic Sans MS" panose="030F0702030302020204" pitchFamily="66" charset="0"/>
          </a:endParaRPr>
        </a:p>
      </dgm:t>
    </dgm:pt>
    <dgm:pt modelId="{90E7D229-AE5D-48A8-900D-B0C609B3A130}">
      <dgm:prSet custT="1"/>
      <dgm:spPr/>
      <dgm:t>
        <a:bodyPr/>
        <a:lstStyle/>
        <a:p>
          <a:r>
            <a:rPr lang="ru-RU" sz="1200">
              <a:solidFill>
                <a:srgbClr val="1903BD"/>
              </a:solidFill>
              <a:latin typeface="Comic Sans MS" panose="030F0702030302020204" pitchFamily="66" charset="0"/>
            </a:rPr>
            <a:t>Продолжать расширять представления о безопасном поведении в случае пожара</a:t>
          </a:r>
          <a:endParaRPr lang="ru-RU" sz="1200" dirty="0">
            <a:solidFill>
              <a:srgbClr val="1903BD"/>
            </a:solidFill>
            <a:latin typeface="Comic Sans MS" panose="030F0702030302020204" pitchFamily="66" charset="0"/>
          </a:endParaRPr>
        </a:p>
      </dgm:t>
    </dgm:pt>
    <dgm:pt modelId="{36A488F3-14D7-4CB6-BA85-971365569DA9}" type="parTrans" cxnId="{41013AD9-8CF5-4535-AC35-3BBB9CF032DD}">
      <dgm:prSet/>
      <dgm:spPr/>
      <dgm:t>
        <a:bodyPr/>
        <a:lstStyle/>
        <a:p>
          <a:endParaRPr lang="ru-RU" sz="1200">
            <a:solidFill>
              <a:srgbClr val="1903BD"/>
            </a:solidFill>
            <a:latin typeface="Comic Sans MS" panose="030F0702030302020204" pitchFamily="66" charset="0"/>
          </a:endParaRPr>
        </a:p>
      </dgm:t>
    </dgm:pt>
    <dgm:pt modelId="{2485D496-472C-4354-BC6E-84A26FA91504}" type="sibTrans" cxnId="{41013AD9-8CF5-4535-AC35-3BBB9CF032DD}">
      <dgm:prSet/>
      <dgm:spPr/>
      <dgm:t>
        <a:bodyPr/>
        <a:lstStyle/>
        <a:p>
          <a:endParaRPr lang="ru-RU" sz="1200">
            <a:solidFill>
              <a:srgbClr val="1903BD"/>
            </a:solidFill>
            <a:latin typeface="Comic Sans MS" panose="030F0702030302020204" pitchFamily="66" charset="0"/>
          </a:endParaRPr>
        </a:p>
      </dgm:t>
    </dgm:pt>
    <dgm:pt modelId="{6C8453C2-60BB-48FF-B877-DCDFFE6D4BF7}">
      <dgm:prSet custT="1"/>
      <dgm:spPr/>
      <dgm:t>
        <a:bodyPr/>
        <a:lstStyle/>
        <a:p>
          <a:r>
            <a:rPr lang="ru-RU" sz="1200" dirty="0">
              <a:solidFill>
                <a:srgbClr val="1903BD"/>
              </a:solidFill>
              <a:latin typeface="Comic Sans MS" panose="030F0702030302020204" pitchFamily="66" charset="0"/>
            </a:rPr>
            <a:t>Знакомить со средствами пожаротушения</a:t>
          </a:r>
        </a:p>
      </dgm:t>
    </dgm:pt>
    <dgm:pt modelId="{62FB433F-D71B-4D73-AD4A-595052D200CD}" type="parTrans" cxnId="{AC77AF45-9DAA-4947-A990-40A55D099C66}">
      <dgm:prSet/>
      <dgm:spPr/>
      <dgm:t>
        <a:bodyPr/>
        <a:lstStyle/>
        <a:p>
          <a:endParaRPr lang="ru-RU" sz="1200">
            <a:solidFill>
              <a:srgbClr val="1903BD"/>
            </a:solidFill>
            <a:latin typeface="Comic Sans MS" panose="030F0702030302020204" pitchFamily="66" charset="0"/>
          </a:endParaRPr>
        </a:p>
      </dgm:t>
    </dgm:pt>
    <dgm:pt modelId="{6A417A68-0116-4EC1-B498-E7F1047D52FE}" type="sibTrans" cxnId="{AC77AF45-9DAA-4947-A990-40A55D099C66}">
      <dgm:prSet/>
      <dgm:spPr/>
      <dgm:t>
        <a:bodyPr/>
        <a:lstStyle/>
        <a:p>
          <a:endParaRPr lang="ru-RU" sz="1200">
            <a:solidFill>
              <a:srgbClr val="1903BD"/>
            </a:solidFill>
            <a:latin typeface="Comic Sans MS" panose="030F0702030302020204" pitchFamily="66" charset="0"/>
          </a:endParaRPr>
        </a:p>
      </dgm:t>
    </dgm:pt>
    <dgm:pt modelId="{85B406F6-5F6E-416F-9FF5-F3EA2E697FA0}">
      <dgm:prSet custT="1"/>
      <dgm:spPr/>
      <dgm:t>
        <a:bodyPr/>
        <a:lstStyle/>
        <a:p>
          <a:r>
            <a:rPr lang="ru-RU" sz="1200" dirty="0">
              <a:solidFill>
                <a:srgbClr val="1903BD"/>
              </a:solidFill>
              <a:latin typeface="Comic Sans MS" panose="030F0702030302020204" pitchFamily="66" charset="0"/>
            </a:rPr>
            <a:t>Уточнить знания детей о профессии пожарного</a:t>
          </a:r>
        </a:p>
      </dgm:t>
    </dgm:pt>
    <dgm:pt modelId="{E8DB55A3-5D6B-4E33-B66E-3167F972D147}" type="parTrans" cxnId="{CB306C1F-55D9-47D5-AED9-71D4C7FEA3C9}">
      <dgm:prSet/>
      <dgm:spPr/>
      <dgm:t>
        <a:bodyPr/>
        <a:lstStyle/>
        <a:p>
          <a:endParaRPr lang="ru-RU" sz="1200">
            <a:solidFill>
              <a:srgbClr val="1903BD"/>
            </a:solidFill>
            <a:latin typeface="Comic Sans MS" panose="030F0702030302020204" pitchFamily="66" charset="0"/>
          </a:endParaRPr>
        </a:p>
      </dgm:t>
    </dgm:pt>
    <dgm:pt modelId="{2A7E4B3F-07EE-400F-9364-735E239C8AC9}" type="sibTrans" cxnId="{CB306C1F-55D9-47D5-AED9-71D4C7FEA3C9}">
      <dgm:prSet/>
      <dgm:spPr/>
      <dgm:t>
        <a:bodyPr/>
        <a:lstStyle/>
        <a:p>
          <a:endParaRPr lang="ru-RU" sz="1200">
            <a:solidFill>
              <a:srgbClr val="1903BD"/>
            </a:solidFill>
            <a:latin typeface="Comic Sans MS" panose="030F0702030302020204" pitchFamily="66" charset="0"/>
          </a:endParaRPr>
        </a:p>
      </dgm:t>
    </dgm:pt>
    <dgm:pt modelId="{64677ADE-61EF-49D7-AF34-1A39CE26AB0D}">
      <dgm:prSet custT="1"/>
      <dgm:spPr/>
      <dgm:t>
        <a:bodyPr/>
        <a:lstStyle/>
        <a:p>
          <a:r>
            <a:rPr lang="ru-RU" sz="1200">
              <a:solidFill>
                <a:srgbClr val="1903BD"/>
              </a:solidFill>
              <a:latin typeface="Comic Sans MS" panose="030F0702030302020204" pitchFamily="66" charset="0"/>
            </a:rPr>
            <a:t>Учить безопасному обращению с бытовыми приборами</a:t>
          </a:r>
          <a:endParaRPr lang="ru-RU" sz="1200" dirty="0">
            <a:solidFill>
              <a:srgbClr val="1903BD"/>
            </a:solidFill>
            <a:latin typeface="Comic Sans MS" panose="030F0702030302020204" pitchFamily="66" charset="0"/>
          </a:endParaRPr>
        </a:p>
      </dgm:t>
    </dgm:pt>
    <dgm:pt modelId="{BB2C368B-B076-43BC-9666-DC75CAB5F7E4}" type="parTrans" cxnId="{0280BCAB-FAE1-4E56-894D-0D0D0338567C}">
      <dgm:prSet/>
      <dgm:spPr/>
      <dgm:t>
        <a:bodyPr/>
        <a:lstStyle/>
        <a:p>
          <a:endParaRPr lang="ru-RU" sz="1200">
            <a:solidFill>
              <a:srgbClr val="1903BD"/>
            </a:solidFill>
            <a:latin typeface="Comic Sans MS" panose="030F0702030302020204" pitchFamily="66" charset="0"/>
          </a:endParaRPr>
        </a:p>
      </dgm:t>
    </dgm:pt>
    <dgm:pt modelId="{E86F0EC2-B1D2-45BE-B1F8-C8B80B665264}" type="sibTrans" cxnId="{0280BCAB-FAE1-4E56-894D-0D0D0338567C}">
      <dgm:prSet/>
      <dgm:spPr/>
      <dgm:t>
        <a:bodyPr/>
        <a:lstStyle/>
        <a:p>
          <a:endParaRPr lang="ru-RU" sz="1200">
            <a:solidFill>
              <a:srgbClr val="1903BD"/>
            </a:solidFill>
            <a:latin typeface="Comic Sans MS" panose="030F0702030302020204" pitchFamily="66" charset="0"/>
          </a:endParaRPr>
        </a:p>
      </dgm:t>
    </dgm:pt>
    <dgm:pt modelId="{8BEE30E6-4C7E-4C6E-ACB9-E6EBDE1A5690}">
      <dgm:prSet custT="1"/>
      <dgm:spPr/>
      <dgm:t>
        <a:bodyPr/>
        <a:lstStyle/>
        <a:p>
          <a:r>
            <a:rPr lang="ru-RU" sz="1200" dirty="0">
              <a:solidFill>
                <a:srgbClr val="1903BD"/>
              </a:solidFill>
              <a:latin typeface="Comic Sans MS" panose="030F0702030302020204" pitchFamily="66" charset="0"/>
            </a:rPr>
            <a:t>Активизировать словарь</a:t>
          </a:r>
        </a:p>
      </dgm:t>
    </dgm:pt>
    <dgm:pt modelId="{31AB0C53-E136-4F78-9985-D6FBCA7B0A2A}" type="parTrans" cxnId="{D36C63BC-833C-42FF-A12D-E2E5AD18D833}">
      <dgm:prSet/>
      <dgm:spPr/>
      <dgm:t>
        <a:bodyPr/>
        <a:lstStyle/>
        <a:p>
          <a:endParaRPr lang="ru-RU" sz="1200">
            <a:solidFill>
              <a:srgbClr val="1903BD"/>
            </a:solidFill>
            <a:latin typeface="Comic Sans MS" panose="030F0702030302020204" pitchFamily="66" charset="0"/>
          </a:endParaRPr>
        </a:p>
      </dgm:t>
    </dgm:pt>
    <dgm:pt modelId="{05F57BCE-0008-4B06-A91A-4E2F52A919B1}" type="sibTrans" cxnId="{D36C63BC-833C-42FF-A12D-E2E5AD18D833}">
      <dgm:prSet/>
      <dgm:spPr/>
      <dgm:t>
        <a:bodyPr/>
        <a:lstStyle/>
        <a:p>
          <a:endParaRPr lang="ru-RU" sz="1200">
            <a:solidFill>
              <a:srgbClr val="1903BD"/>
            </a:solidFill>
            <a:latin typeface="Comic Sans MS" panose="030F0702030302020204" pitchFamily="66" charset="0"/>
          </a:endParaRPr>
        </a:p>
      </dgm:t>
    </dgm:pt>
    <dgm:pt modelId="{DE6865A3-C95D-413D-ACB1-E51EA1A018F4}">
      <dgm:prSet custT="1"/>
      <dgm:spPr/>
      <dgm:t>
        <a:bodyPr/>
        <a:lstStyle/>
        <a:p>
          <a:r>
            <a:rPr lang="ru-RU" sz="1200" dirty="0">
              <a:solidFill>
                <a:srgbClr val="1903BD"/>
              </a:solidFill>
              <a:latin typeface="Comic Sans MS" panose="030F0702030302020204" pitchFamily="66" charset="0"/>
            </a:rPr>
            <a:t>Формировать навыки самостоятельности</a:t>
          </a:r>
        </a:p>
      </dgm:t>
    </dgm:pt>
    <dgm:pt modelId="{8547EBD6-D5E9-4D67-9F9B-96AD7989EAE2}" type="parTrans" cxnId="{7C0100FC-3605-4E5F-929A-461E5209EA03}">
      <dgm:prSet/>
      <dgm:spPr/>
      <dgm:t>
        <a:bodyPr/>
        <a:lstStyle/>
        <a:p>
          <a:endParaRPr lang="ru-RU" sz="1200">
            <a:solidFill>
              <a:srgbClr val="1903BD"/>
            </a:solidFill>
            <a:latin typeface="Comic Sans MS" panose="030F0702030302020204" pitchFamily="66" charset="0"/>
          </a:endParaRPr>
        </a:p>
      </dgm:t>
    </dgm:pt>
    <dgm:pt modelId="{B7D72531-FF65-41F5-BEA0-6AEB67D32E0A}" type="sibTrans" cxnId="{7C0100FC-3605-4E5F-929A-461E5209EA03}">
      <dgm:prSet/>
      <dgm:spPr/>
      <dgm:t>
        <a:bodyPr/>
        <a:lstStyle/>
        <a:p>
          <a:endParaRPr lang="ru-RU" sz="1200">
            <a:solidFill>
              <a:srgbClr val="1903BD"/>
            </a:solidFill>
            <a:latin typeface="Comic Sans MS" panose="030F0702030302020204" pitchFamily="66" charset="0"/>
          </a:endParaRPr>
        </a:p>
      </dgm:t>
    </dgm:pt>
    <dgm:pt modelId="{7700F0FD-407C-447C-8F8D-A145D0E1F479}">
      <dgm:prSet custT="1"/>
      <dgm:spPr/>
      <dgm:t>
        <a:bodyPr/>
        <a:lstStyle/>
        <a:p>
          <a:r>
            <a:rPr lang="ru-RU" sz="1200">
              <a:solidFill>
                <a:srgbClr val="1903BD"/>
              </a:solidFill>
              <a:latin typeface="Comic Sans MS" panose="030F0702030302020204" pitchFamily="66" charset="0"/>
            </a:rPr>
            <a:t>Воспитывать ответственность за свою жизнь</a:t>
          </a:r>
        </a:p>
      </dgm:t>
    </dgm:pt>
    <dgm:pt modelId="{B1F381A4-A1A5-4D90-9AB8-0C9D99852C5F}" type="parTrans" cxnId="{50A8D0ED-D7AA-4202-8E01-8E34626831FA}">
      <dgm:prSet/>
      <dgm:spPr/>
      <dgm:t>
        <a:bodyPr/>
        <a:lstStyle/>
        <a:p>
          <a:endParaRPr lang="ru-RU" sz="1200">
            <a:solidFill>
              <a:srgbClr val="1903BD"/>
            </a:solidFill>
            <a:latin typeface="Comic Sans MS" panose="030F0702030302020204" pitchFamily="66" charset="0"/>
          </a:endParaRPr>
        </a:p>
      </dgm:t>
    </dgm:pt>
    <dgm:pt modelId="{878DC9D2-3BE3-4F3B-912B-5428D3682776}" type="sibTrans" cxnId="{50A8D0ED-D7AA-4202-8E01-8E34626831FA}">
      <dgm:prSet/>
      <dgm:spPr/>
      <dgm:t>
        <a:bodyPr/>
        <a:lstStyle/>
        <a:p>
          <a:endParaRPr lang="ru-RU" sz="1200">
            <a:solidFill>
              <a:srgbClr val="1903BD"/>
            </a:solidFill>
            <a:latin typeface="Comic Sans MS" panose="030F0702030302020204" pitchFamily="66" charset="0"/>
          </a:endParaRPr>
        </a:p>
      </dgm:t>
    </dgm:pt>
    <dgm:pt modelId="{1BA57D30-DA06-4BC2-B126-54ABD30F2F59}" type="pres">
      <dgm:prSet presAssocID="{E09BDA6B-BD61-4C33-8336-A16243481BA6}" presName="diagram" presStyleCnt="0">
        <dgm:presLayoutVars>
          <dgm:dir/>
          <dgm:resizeHandles val="exact"/>
        </dgm:presLayoutVars>
      </dgm:prSet>
      <dgm:spPr/>
    </dgm:pt>
    <dgm:pt modelId="{65A28748-379A-41C7-B2A9-947C7A50D3A9}" type="pres">
      <dgm:prSet presAssocID="{817CAA67-AD6D-4937-BAE8-540405CCC09F}" presName="node" presStyleLbl="node1" presStyleIdx="0" presStyleCnt="9">
        <dgm:presLayoutVars>
          <dgm:bulletEnabled val="1"/>
        </dgm:presLayoutVars>
      </dgm:prSet>
      <dgm:spPr/>
    </dgm:pt>
    <dgm:pt modelId="{A1FEBB7F-0FDB-4771-B5FC-5B31EAB36C91}" type="pres">
      <dgm:prSet presAssocID="{9407ECAC-3320-496D-83EF-98A4F9499C93}" presName="sibTrans" presStyleCnt="0"/>
      <dgm:spPr/>
    </dgm:pt>
    <dgm:pt modelId="{E5719AF4-901C-4EA3-8D69-7A00BFB01EDD}" type="pres">
      <dgm:prSet presAssocID="{9181FCFC-D580-4299-B074-C59D713150CE}" presName="node" presStyleLbl="node1" presStyleIdx="1" presStyleCnt="9">
        <dgm:presLayoutVars>
          <dgm:bulletEnabled val="1"/>
        </dgm:presLayoutVars>
      </dgm:prSet>
      <dgm:spPr/>
    </dgm:pt>
    <dgm:pt modelId="{DED9B932-E734-406E-AD61-8BC331CBD285}" type="pres">
      <dgm:prSet presAssocID="{E5AC93E9-76A9-4DC5-BA9C-38340950DCF0}" presName="sibTrans" presStyleCnt="0"/>
      <dgm:spPr/>
    </dgm:pt>
    <dgm:pt modelId="{0F70D324-D9D9-44E8-A6DE-3BB288E5410A}" type="pres">
      <dgm:prSet presAssocID="{DE6865A3-C95D-413D-ACB1-E51EA1A018F4}" presName="node" presStyleLbl="node1" presStyleIdx="2" presStyleCnt="9">
        <dgm:presLayoutVars>
          <dgm:bulletEnabled val="1"/>
        </dgm:presLayoutVars>
      </dgm:prSet>
      <dgm:spPr/>
    </dgm:pt>
    <dgm:pt modelId="{53ADD224-2995-4465-A8E4-E1D42EE24756}" type="pres">
      <dgm:prSet presAssocID="{B7D72531-FF65-41F5-BEA0-6AEB67D32E0A}" presName="sibTrans" presStyleCnt="0"/>
      <dgm:spPr/>
    </dgm:pt>
    <dgm:pt modelId="{B135784A-208A-4712-823B-9BC75DA84700}" type="pres">
      <dgm:prSet presAssocID="{8BEE30E6-4C7E-4C6E-ACB9-E6EBDE1A5690}" presName="node" presStyleLbl="node1" presStyleIdx="3" presStyleCnt="9">
        <dgm:presLayoutVars>
          <dgm:bulletEnabled val="1"/>
        </dgm:presLayoutVars>
      </dgm:prSet>
      <dgm:spPr/>
    </dgm:pt>
    <dgm:pt modelId="{9CD9A886-D123-4C86-BD7F-EA678AF9EC24}" type="pres">
      <dgm:prSet presAssocID="{05F57BCE-0008-4B06-A91A-4E2F52A919B1}" presName="sibTrans" presStyleCnt="0"/>
      <dgm:spPr/>
    </dgm:pt>
    <dgm:pt modelId="{393128DA-D692-4C2E-AB0B-477DDD344FB1}" type="pres">
      <dgm:prSet presAssocID="{64677ADE-61EF-49D7-AF34-1A39CE26AB0D}" presName="node" presStyleLbl="node1" presStyleIdx="4" presStyleCnt="9">
        <dgm:presLayoutVars>
          <dgm:bulletEnabled val="1"/>
        </dgm:presLayoutVars>
      </dgm:prSet>
      <dgm:spPr/>
    </dgm:pt>
    <dgm:pt modelId="{1402F110-D1F8-4101-9FB1-F11298ACD561}" type="pres">
      <dgm:prSet presAssocID="{E86F0EC2-B1D2-45BE-B1F8-C8B80B665264}" presName="sibTrans" presStyleCnt="0"/>
      <dgm:spPr/>
    </dgm:pt>
    <dgm:pt modelId="{E99989C0-2814-4AA9-A9E7-ABC4C672002D}" type="pres">
      <dgm:prSet presAssocID="{6C8453C2-60BB-48FF-B877-DCDFFE6D4BF7}" presName="node" presStyleLbl="node1" presStyleIdx="5" presStyleCnt="9">
        <dgm:presLayoutVars>
          <dgm:bulletEnabled val="1"/>
        </dgm:presLayoutVars>
      </dgm:prSet>
      <dgm:spPr/>
    </dgm:pt>
    <dgm:pt modelId="{93C1E103-4478-42F0-9A8B-4BC159117AEE}" type="pres">
      <dgm:prSet presAssocID="{6A417A68-0116-4EC1-B498-E7F1047D52FE}" presName="sibTrans" presStyleCnt="0"/>
      <dgm:spPr/>
    </dgm:pt>
    <dgm:pt modelId="{4ED0DAC1-2635-41E2-B037-BDA60F4CAA6E}" type="pres">
      <dgm:prSet presAssocID="{90E7D229-AE5D-48A8-900D-B0C609B3A130}" presName="node" presStyleLbl="node1" presStyleIdx="6" presStyleCnt="9">
        <dgm:presLayoutVars>
          <dgm:bulletEnabled val="1"/>
        </dgm:presLayoutVars>
      </dgm:prSet>
      <dgm:spPr/>
    </dgm:pt>
    <dgm:pt modelId="{BC1073F1-BA6B-4DFF-9181-F768F5AFECB3}" type="pres">
      <dgm:prSet presAssocID="{2485D496-472C-4354-BC6E-84A26FA91504}" presName="sibTrans" presStyleCnt="0"/>
      <dgm:spPr/>
    </dgm:pt>
    <dgm:pt modelId="{03D95A74-B03A-48EF-A521-96B7AB6950D0}" type="pres">
      <dgm:prSet presAssocID="{85B406F6-5F6E-416F-9FF5-F3EA2E697FA0}" presName="node" presStyleLbl="node1" presStyleIdx="7" presStyleCnt="9">
        <dgm:presLayoutVars>
          <dgm:bulletEnabled val="1"/>
        </dgm:presLayoutVars>
      </dgm:prSet>
      <dgm:spPr/>
    </dgm:pt>
    <dgm:pt modelId="{86B224D7-EC85-41A6-BC08-6C5AC2649268}" type="pres">
      <dgm:prSet presAssocID="{2A7E4B3F-07EE-400F-9364-735E239C8AC9}" presName="sibTrans" presStyleCnt="0"/>
      <dgm:spPr/>
    </dgm:pt>
    <dgm:pt modelId="{230C3095-5C42-43D4-B72A-AB1400C8A071}" type="pres">
      <dgm:prSet presAssocID="{7700F0FD-407C-447C-8F8D-A145D0E1F479}" presName="node" presStyleLbl="node1" presStyleIdx="8" presStyleCnt="9">
        <dgm:presLayoutVars>
          <dgm:bulletEnabled val="1"/>
        </dgm:presLayoutVars>
      </dgm:prSet>
      <dgm:spPr/>
    </dgm:pt>
  </dgm:ptLst>
  <dgm:cxnLst>
    <dgm:cxn modelId="{5709B105-96BE-4E1D-8451-5519CA6A9EBA}" type="presOf" srcId="{E09BDA6B-BD61-4C33-8336-A16243481BA6}" destId="{1BA57D30-DA06-4BC2-B126-54ABD30F2F59}" srcOrd="0" destOrd="0" presId="urn:microsoft.com/office/officeart/2005/8/layout/default"/>
    <dgm:cxn modelId="{FF54691E-77AD-42FC-8BAA-CE1F3DAAB6A6}" type="presOf" srcId="{64677ADE-61EF-49D7-AF34-1A39CE26AB0D}" destId="{393128DA-D692-4C2E-AB0B-477DDD344FB1}" srcOrd="0" destOrd="0" presId="urn:microsoft.com/office/officeart/2005/8/layout/default"/>
    <dgm:cxn modelId="{CB306C1F-55D9-47D5-AED9-71D4C7FEA3C9}" srcId="{E09BDA6B-BD61-4C33-8336-A16243481BA6}" destId="{85B406F6-5F6E-416F-9FF5-F3EA2E697FA0}" srcOrd="7" destOrd="0" parTransId="{E8DB55A3-5D6B-4E33-B66E-3167F972D147}" sibTransId="{2A7E4B3F-07EE-400F-9364-735E239C8AC9}"/>
    <dgm:cxn modelId="{71D6FC24-4672-4F29-9C2A-5CA1B56F6232}" type="presOf" srcId="{90E7D229-AE5D-48A8-900D-B0C609B3A130}" destId="{4ED0DAC1-2635-41E2-B037-BDA60F4CAA6E}" srcOrd="0" destOrd="0" presId="urn:microsoft.com/office/officeart/2005/8/layout/default"/>
    <dgm:cxn modelId="{A435F22F-2996-4850-AD86-21AEB18821E9}" type="presOf" srcId="{9181FCFC-D580-4299-B074-C59D713150CE}" destId="{E5719AF4-901C-4EA3-8D69-7A00BFB01EDD}" srcOrd="0" destOrd="0" presId="urn:microsoft.com/office/officeart/2005/8/layout/default"/>
    <dgm:cxn modelId="{EF1C2C3A-0854-4A58-AD34-CDC8BEDF8454}" type="presOf" srcId="{8BEE30E6-4C7E-4C6E-ACB9-E6EBDE1A5690}" destId="{B135784A-208A-4712-823B-9BC75DA84700}" srcOrd="0" destOrd="0" presId="urn:microsoft.com/office/officeart/2005/8/layout/default"/>
    <dgm:cxn modelId="{638E1462-89DC-4DD3-BB44-0ABB3B729913}" type="presOf" srcId="{817CAA67-AD6D-4937-BAE8-540405CCC09F}" destId="{65A28748-379A-41C7-B2A9-947C7A50D3A9}" srcOrd="0" destOrd="0" presId="urn:microsoft.com/office/officeart/2005/8/layout/default"/>
    <dgm:cxn modelId="{AC77AF45-9DAA-4947-A990-40A55D099C66}" srcId="{E09BDA6B-BD61-4C33-8336-A16243481BA6}" destId="{6C8453C2-60BB-48FF-B877-DCDFFE6D4BF7}" srcOrd="5" destOrd="0" parTransId="{62FB433F-D71B-4D73-AD4A-595052D200CD}" sibTransId="{6A417A68-0116-4EC1-B498-E7F1047D52FE}"/>
    <dgm:cxn modelId="{4CF27A77-55EE-4F5B-B65E-C43EBE06BAAC}" type="presOf" srcId="{DE6865A3-C95D-413D-ACB1-E51EA1A018F4}" destId="{0F70D324-D9D9-44E8-A6DE-3BB288E5410A}" srcOrd="0" destOrd="0" presId="urn:microsoft.com/office/officeart/2005/8/layout/default"/>
    <dgm:cxn modelId="{0C807494-F680-42E0-9983-07299F29770E}" type="presOf" srcId="{6C8453C2-60BB-48FF-B877-DCDFFE6D4BF7}" destId="{E99989C0-2814-4AA9-A9E7-ABC4C672002D}" srcOrd="0" destOrd="0" presId="urn:microsoft.com/office/officeart/2005/8/layout/default"/>
    <dgm:cxn modelId="{D112CCA5-1C31-4B6E-AE97-754D228E89C3}" srcId="{E09BDA6B-BD61-4C33-8336-A16243481BA6}" destId="{9181FCFC-D580-4299-B074-C59D713150CE}" srcOrd="1" destOrd="0" parTransId="{791ED576-C597-46CF-9CD4-E62D98D82A6C}" sibTransId="{E5AC93E9-76A9-4DC5-BA9C-38340950DCF0}"/>
    <dgm:cxn modelId="{0280BCAB-FAE1-4E56-894D-0D0D0338567C}" srcId="{E09BDA6B-BD61-4C33-8336-A16243481BA6}" destId="{64677ADE-61EF-49D7-AF34-1A39CE26AB0D}" srcOrd="4" destOrd="0" parTransId="{BB2C368B-B076-43BC-9666-DC75CAB5F7E4}" sibTransId="{E86F0EC2-B1D2-45BE-B1F8-C8B80B665264}"/>
    <dgm:cxn modelId="{D36C63BC-833C-42FF-A12D-E2E5AD18D833}" srcId="{E09BDA6B-BD61-4C33-8336-A16243481BA6}" destId="{8BEE30E6-4C7E-4C6E-ACB9-E6EBDE1A5690}" srcOrd="3" destOrd="0" parTransId="{31AB0C53-E136-4F78-9985-D6FBCA7B0A2A}" sibTransId="{05F57BCE-0008-4B06-A91A-4E2F52A919B1}"/>
    <dgm:cxn modelId="{C66D29BF-F2CF-4EC7-B786-451864173E64}" type="presOf" srcId="{7700F0FD-407C-447C-8F8D-A145D0E1F479}" destId="{230C3095-5C42-43D4-B72A-AB1400C8A071}" srcOrd="0" destOrd="0" presId="urn:microsoft.com/office/officeart/2005/8/layout/default"/>
    <dgm:cxn modelId="{31044BD6-8B5A-4AF4-A7A8-9DFB18DF3A10}" srcId="{E09BDA6B-BD61-4C33-8336-A16243481BA6}" destId="{817CAA67-AD6D-4937-BAE8-540405CCC09F}" srcOrd="0" destOrd="0" parTransId="{709A8900-F8BB-458B-83AB-C952EB4CAC8A}" sibTransId="{9407ECAC-3320-496D-83EF-98A4F9499C93}"/>
    <dgm:cxn modelId="{41013AD9-8CF5-4535-AC35-3BBB9CF032DD}" srcId="{E09BDA6B-BD61-4C33-8336-A16243481BA6}" destId="{90E7D229-AE5D-48A8-900D-B0C609B3A130}" srcOrd="6" destOrd="0" parTransId="{36A488F3-14D7-4CB6-BA85-971365569DA9}" sibTransId="{2485D496-472C-4354-BC6E-84A26FA91504}"/>
    <dgm:cxn modelId="{50A8D0ED-D7AA-4202-8E01-8E34626831FA}" srcId="{E09BDA6B-BD61-4C33-8336-A16243481BA6}" destId="{7700F0FD-407C-447C-8F8D-A145D0E1F479}" srcOrd="8" destOrd="0" parTransId="{B1F381A4-A1A5-4D90-9AB8-0C9D99852C5F}" sibTransId="{878DC9D2-3BE3-4F3B-912B-5428D3682776}"/>
    <dgm:cxn modelId="{C79A78F0-0EBC-465A-BAA0-156CFAE835E6}" type="presOf" srcId="{85B406F6-5F6E-416F-9FF5-F3EA2E697FA0}" destId="{03D95A74-B03A-48EF-A521-96B7AB6950D0}" srcOrd="0" destOrd="0" presId="urn:microsoft.com/office/officeart/2005/8/layout/default"/>
    <dgm:cxn modelId="{7C0100FC-3605-4E5F-929A-461E5209EA03}" srcId="{E09BDA6B-BD61-4C33-8336-A16243481BA6}" destId="{DE6865A3-C95D-413D-ACB1-E51EA1A018F4}" srcOrd="2" destOrd="0" parTransId="{8547EBD6-D5E9-4D67-9F9B-96AD7989EAE2}" sibTransId="{B7D72531-FF65-41F5-BEA0-6AEB67D32E0A}"/>
    <dgm:cxn modelId="{E8637696-CCD6-4328-9907-E161F57E9C55}" type="presParOf" srcId="{1BA57D30-DA06-4BC2-B126-54ABD30F2F59}" destId="{65A28748-379A-41C7-B2A9-947C7A50D3A9}" srcOrd="0" destOrd="0" presId="urn:microsoft.com/office/officeart/2005/8/layout/default"/>
    <dgm:cxn modelId="{17E9B5B1-9F3F-4DB2-BABB-5A84D148685B}" type="presParOf" srcId="{1BA57D30-DA06-4BC2-B126-54ABD30F2F59}" destId="{A1FEBB7F-0FDB-4771-B5FC-5B31EAB36C91}" srcOrd="1" destOrd="0" presId="urn:microsoft.com/office/officeart/2005/8/layout/default"/>
    <dgm:cxn modelId="{AF9F7091-EB77-434D-93BE-06F8FCB1B86F}" type="presParOf" srcId="{1BA57D30-DA06-4BC2-B126-54ABD30F2F59}" destId="{E5719AF4-901C-4EA3-8D69-7A00BFB01EDD}" srcOrd="2" destOrd="0" presId="urn:microsoft.com/office/officeart/2005/8/layout/default"/>
    <dgm:cxn modelId="{A37C453E-84CB-4CF3-A64B-EF5702903DA7}" type="presParOf" srcId="{1BA57D30-DA06-4BC2-B126-54ABD30F2F59}" destId="{DED9B932-E734-406E-AD61-8BC331CBD285}" srcOrd="3" destOrd="0" presId="urn:microsoft.com/office/officeart/2005/8/layout/default"/>
    <dgm:cxn modelId="{ECB0FCAD-4F5D-4821-B479-AC4C33C7760D}" type="presParOf" srcId="{1BA57D30-DA06-4BC2-B126-54ABD30F2F59}" destId="{0F70D324-D9D9-44E8-A6DE-3BB288E5410A}" srcOrd="4" destOrd="0" presId="urn:microsoft.com/office/officeart/2005/8/layout/default"/>
    <dgm:cxn modelId="{2823F93C-179D-4E0B-A566-489AF73DC287}" type="presParOf" srcId="{1BA57D30-DA06-4BC2-B126-54ABD30F2F59}" destId="{53ADD224-2995-4465-A8E4-E1D42EE24756}" srcOrd="5" destOrd="0" presId="urn:microsoft.com/office/officeart/2005/8/layout/default"/>
    <dgm:cxn modelId="{F30E6ECC-DB12-4D90-B4D4-2B122754BC88}" type="presParOf" srcId="{1BA57D30-DA06-4BC2-B126-54ABD30F2F59}" destId="{B135784A-208A-4712-823B-9BC75DA84700}" srcOrd="6" destOrd="0" presId="urn:microsoft.com/office/officeart/2005/8/layout/default"/>
    <dgm:cxn modelId="{D98FBBF8-0407-4F33-8EC9-49EF34DDB9CD}" type="presParOf" srcId="{1BA57D30-DA06-4BC2-B126-54ABD30F2F59}" destId="{9CD9A886-D123-4C86-BD7F-EA678AF9EC24}" srcOrd="7" destOrd="0" presId="urn:microsoft.com/office/officeart/2005/8/layout/default"/>
    <dgm:cxn modelId="{CACE71D1-4181-4658-A1F0-095A1DF80371}" type="presParOf" srcId="{1BA57D30-DA06-4BC2-B126-54ABD30F2F59}" destId="{393128DA-D692-4C2E-AB0B-477DDD344FB1}" srcOrd="8" destOrd="0" presId="urn:microsoft.com/office/officeart/2005/8/layout/default"/>
    <dgm:cxn modelId="{0D82E255-7ADC-40F3-969C-13C10A542B0B}" type="presParOf" srcId="{1BA57D30-DA06-4BC2-B126-54ABD30F2F59}" destId="{1402F110-D1F8-4101-9FB1-F11298ACD561}" srcOrd="9" destOrd="0" presId="urn:microsoft.com/office/officeart/2005/8/layout/default"/>
    <dgm:cxn modelId="{C723309D-23AA-4723-97C0-C97126851BCB}" type="presParOf" srcId="{1BA57D30-DA06-4BC2-B126-54ABD30F2F59}" destId="{E99989C0-2814-4AA9-A9E7-ABC4C672002D}" srcOrd="10" destOrd="0" presId="urn:microsoft.com/office/officeart/2005/8/layout/default"/>
    <dgm:cxn modelId="{2BCAA5E1-E5EF-4E97-8365-DF7ABC3B8015}" type="presParOf" srcId="{1BA57D30-DA06-4BC2-B126-54ABD30F2F59}" destId="{93C1E103-4478-42F0-9A8B-4BC159117AEE}" srcOrd="11" destOrd="0" presId="urn:microsoft.com/office/officeart/2005/8/layout/default"/>
    <dgm:cxn modelId="{6FF0E5E4-3B6F-4D90-BA83-534453A5C2AD}" type="presParOf" srcId="{1BA57D30-DA06-4BC2-B126-54ABD30F2F59}" destId="{4ED0DAC1-2635-41E2-B037-BDA60F4CAA6E}" srcOrd="12" destOrd="0" presId="urn:microsoft.com/office/officeart/2005/8/layout/default"/>
    <dgm:cxn modelId="{2137DFED-71C5-4E8D-956E-BD4EB7F20790}" type="presParOf" srcId="{1BA57D30-DA06-4BC2-B126-54ABD30F2F59}" destId="{BC1073F1-BA6B-4DFF-9181-F768F5AFECB3}" srcOrd="13" destOrd="0" presId="urn:microsoft.com/office/officeart/2005/8/layout/default"/>
    <dgm:cxn modelId="{27F39233-1A8D-498D-9C3D-92ACD5EA7BAE}" type="presParOf" srcId="{1BA57D30-DA06-4BC2-B126-54ABD30F2F59}" destId="{03D95A74-B03A-48EF-A521-96B7AB6950D0}" srcOrd="14" destOrd="0" presId="urn:microsoft.com/office/officeart/2005/8/layout/default"/>
    <dgm:cxn modelId="{44B3DD73-5DC8-4D21-BF95-23916FA6C1A1}" type="presParOf" srcId="{1BA57D30-DA06-4BC2-B126-54ABD30F2F59}" destId="{86B224D7-EC85-41A6-BC08-6C5AC2649268}" srcOrd="15" destOrd="0" presId="urn:microsoft.com/office/officeart/2005/8/layout/default"/>
    <dgm:cxn modelId="{8F779C97-19B1-4BA3-AA38-391B73FE1284}" type="presParOf" srcId="{1BA57D30-DA06-4BC2-B126-54ABD30F2F59}" destId="{230C3095-5C42-43D4-B72A-AB1400C8A071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A28748-379A-41C7-B2A9-947C7A50D3A9}">
      <dsp:nvSpPr>
        <dsp:cNvPr id="0" name=""/>
        <dsp:cNvSpPr/>
      </dsp:nvSpPr>
      <dsp:spPr>
        <a:xfrm>
          <a:off x="0" y="110082"/>
          <a:ext cx="2350492" cy="141029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rgbClr val="1903BD"/>
              </a:solidFill>
              <a:latin typeface="Comic Sans MS" panose="030F0702030302020204" pitchFamily="66" charset="0"/>
            </a:rPr>
            <a:t>Формировать понимание о соблюдении правил пожарной безопасности</a:t>
          </a:r>
        </a:p>
      </dsp:txBody>
      <dsp:txXfrm>
        <a:off x="0" y="110082"/>
        <a:ext cx="2350492" cy="1410295"/>
      </dsp:txXfrm>
    </dsp:sp>
    <dsp:sp modelId="{E5719AF4-901C-4EA3-8D69-7A00BFB01EDD}">
      <dsp:nvSpPr>
        <dsp:cNvPr id="0" name=""/>
        <dsp:cNvSpPr/>
      </dsp:nvSpPr>
      <dsp:spPr>
        <a:xfrm>
          <a:off x="2585541" y="110082"/>
          <a:ext cx="2350492" cy="1410295"/>
        </a:xfrm>
        <a:prstGeom prst="rect">
          <a:avLst/>
        </a:prstGeom>
        <a:gradFill rotWithShape="0">
          <a:gsLst>
            <a:gs pos="0">
              <a:schemeClr val="accent2">
                <a:hueOff val="1310441"/>
                <a:satOff val="-248"/>
                <a:lumOff val="-1250"/>
                <a:alphaOff val="0"/>
                <a:shade val="51000"/>
                <a:satMod val="130000"/>
              </a:schemeClr>
            </a:gs>
            <a:gs pos="80000">
              <a:schemeClr val="accent2">
                <a:hueOff val="1310441"/>
                <a:satOff val="-248"/>
                <a:lumOff val="-1250"/>
                <a:alphaOff val="0"/>
                <a:shade val="93000"/>
                <a:satMod val="130000"/>
              </a:schemeClr>
            </a:gs>
            <a:gs pos="100000">
              <a:schemeClr val="accent2">
                <a:hueOff val="1310441"/>
                <a:satOff val="-248"/>
                <a:lumOff val="-125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>
              <a:solidFill>
                <a:srgbClr val="1903BD"/>
              </a:solidFill>
              <a:latin typeface="Comic Sans MS" panose="030F0702030302020204" pitchFamily="66" charset="0"/>
            </a:rPr>
            <a:t>Закрепить знания детей о правилах пожарной безопасности</a:t>
          </a:r>
          <a:endParaRPr lang="ru-RU" sz="1200" kern="1200" dirty="0">
            <a:solidFill>
              <a:srgbClr val="1903BD"/>
            </a:solidFill>
            <a:latin typeface="Comic Sans MS" panose="030F0702030302020204" pitchFamily="66" charset="0"/>
          </a:endParaRPr>
        </a:p>
      </dsp:txBody>
      <dsp:txXfrm>
        <a:off x="2585541" y="110082"/>
        <a:ext cx="2350492" cy="1410295"/>
      </dsp:txXfrm>
    </dsp:sp>
    <dsp:sp modelId="{0F70D324-D9D9-44E8-A6DE-3BB288E5410A}">
      <dsp:nvSpPr>
        <dsp:cNvPr id="0" name=""/>
        <dsp:cNvSpPr/>
      </dsp:nvSpPr>
      <dsp:spPr>
        <a:xfrm>
          <a:off x="5171082" y="110082"/>
          <a:ext cx="2350492" cy="1410295"/>
        </a:xfrm>
        <a:prstGeom prst="rect">
          <a:avLst/>
        </a:prstGeom>
        <a:gradFill rotWithShape="0">
          <a:gsLst>
            <a:gs pos="0">
              <a:schemeClr val="accent2">
                <a:hueOff val="2620882"/>
                <a:satOff val="-497"/>
                <a:lumOff val="-2500"/>
                <a:alphaOff val="0"/>
                <a:shade val="51000"/>
                <a:satMod val="130000"/>
              </a:schemeClr>
            </a:gs>
            <a:gs pos="80000">
              <a:schemeClr val="accent2">
                <a:hueOff val="2620882"/>
                <a:satOff val="-497"/>
                <a:lumOff val="-2500"/>
                <a:alphaOff val="0"/>
                <a:shade val="93000"/>
                <a:satMod val="130000"/>
              </a:schemeClr>
            </a:gs>
            <a:gs pos="100000">
              <a:schemeClr val="accent2">
                <a:hueOff val="2620882"/>
                <a:satOff val="-497"/>
                <a:lumOff val="-250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rgbClr val="1903BD"/>
              </a:solidFill>
              <a:latin typeface="Comic Sans MS" panose="030F0702030302020204" pitchFamily="66" charset="0"/>
            </a:rPr>
            <a:t>Формировать навыки самостоятельности</a:t>
          </a:r>
        </a:p>
      </dsp:txBody>
      <dsp:txXfrm>
        <a:off x="5171082" y="110082"/>
        <a:ext cx="2350492" cy="1410295"/>
      </dsp:txXfrm>
    </dsp:sp>
    <dsp:sp modelId="{B135784A-208A-4712-823B-9BC75DA84700}">
      <dsp:nvSpPr>
        <dsp:cNvPr id="0" name=""/>
        <dsp:cNvSpPr/>
      </dsp:nvSpPr>
      <dsp:spPr>
        <a:xfrm>
          <a:off x="0" y="1755427"/>
          <a:ext cx="2350492" cy="1410295"/>
        </a:xfrm>
        <a:prstGeom prst="rect">
          <a:avLst/>
        </a:prstGeom>
        <a:gradFill rotWithShape="0">
          <a:gsLst>
            <a:gs pos="0">
              <a:schemeClr val="accent2">
                <a:hueOff val="3931323"/>
                <a:satOff val="-745"/>
                <a:lumOff val="-3750"/>
                <a:alphaOff val="0"/>
                <a:shade val="51000"/>
                <a:satMod val="130000"/>
              </a:schemeClr>
            </a:gs>
            <a:gs pos="80000">
              <a:schemeClr val="accent2">
                <a:hueOff val="3931323"/>
                <a:satOff val="-745"/>
                <a:lumOff val="-3750"/>
                <a:alphaOff val="0"/>
                <a:shade val="93000"/>
                <a:satMod val="130000"/>
              </a:schemeClr>
            </a:gs>
            <a:gs pos="100000">
              <a:schemeClr val="accent2">
                <a:hueOff val="3931323"/>
                <a:satOff val="-745"/>
                <a:lumOff val="-375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rgbClr val="1903BD"/>
              </a:solidFill>
              <a:latin typeface="Comic Sans MS" panose="030F0702030302020204" pitchFamily="66" charset="0"/>
            </a:rPr>
            <a:t>Активизировать словарь</a:t>
          </a:r>
        </a:p>
      </dsp:txBody>
      <dsp:txXfrm>
        <a:off x="0" y="1755427"/>
        <a:ext cx="2350492" cy="1410295"/>
      </dsp:txXfrm>
    </dsp:sp>
    <dsp:sp modelId="{393128DA-D692-4C2E-AB0B-477DDD344FB1}">
      <dsp:nvSpPr>
        <dsp:cNvPr id="0" name=""/>
        <dsp:cNvSpPr/>
      </dsp:nvSpPr>
      <dsp:spPr>
        <a:xfrm>
          <a:off x="2585541" y="1755427"/>
          <a:ext cx="2350492" cy="1410295"/>
        </a:xfrm>
        <a:prstGeom prst="rect">
          <a:avLst/>
        </a:prstGeom>
        <a:gradFill rotWithShape="0">
          <a:gsLst>
            <a:gs pos="0">
              <a:schemeClr val="accent2">
                <a:hueOff val="5241764"/>
                <a:satOff val="-994"/>
                <a:lumOff val="-5000"/>
                <a:alphaOff val="0"/>
                <a:shade val="51000"/>
                <a:satMod val="130000"/>
              </a:schemeClr>
            </a:gs>
            <a:gs pos="80000">
              <a:schemeClr val="accent2">
                <a:hueOff val="5241764"/>
                <a:satOff val="-994"/>
                <a:lumOff val="-5000"/>
                <a:alphaOff val="0"/>
                <a:shade val="93000"/>
                <a:satMod val="130000"/>
              </a:schemeClr>
            </a:gs>
            <a:gs pos="100000">
              <a:schemeClr val="accent2">
                <a:hueOff val="5241764"/>
                <a:satOff val="-994"/>
                <a:lumOff val="-500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>
              <a:solidFill>
                <a:srgbClr val="1903BD"/>
              </a:solidFill>
              <a:latin typeface="Comic Sans MS" panose="030F0702030302020204" pitchFamily="66" charset="0"/>
            </a:rPr>
            <a:t>Учить безопасному обращению с бытовыми приборами</a:t>
          </a:r>
          <a:endParaRPr lang="ru-RU" sz="1200" kern="1200" dirty="0">
            <a:solidFill>
              <a:srgbClr val="1903BD"/>
            </a:solidFill>
            <a:latin typeface="Comic Sans MS" panose="030F0702030302020204" pitchFamily="66" charset="0"/>
          </a:endParaRPr>
        </a:p>
      </dsp:txBody>
      <dsp:txXfrm>
        <a:off x="2585541" y="1755427"/>
        <a:ext cx="2350492" cy="1410295"/>
      </dsp:txXfrm>
    </dsp:sp>
    <dsp:sp modelId="{E99989C0-2814-4AA9-A9E7-ABC4C672002D}">
      <dsp:nvSpPr>
        <dsp:cNvPr id="0" name=""/>
        <dsp:cNvSpPr/>
      </dsp:nvSpPr>
      <dsp:spPr>
        <a:xfrm>
          <a:off x="5171082" y="1755427"/>
          <a:ext cx="2350492" cy="1410295"/>
        </a:xfrm>
        <a:prstGeom prst="rect">
          <a:avLst/>
        </a:prstGeom>
        <a:gradFill rotWithShape="0">
          <a:gsLst>
            <a:gs pos="0">
              <a:schemeClr val="accent2">
                <a:hueOff val="6552205"/>
                <a:satOff val="-1242"/>
                <a:lumOff val="-6249"/>
                <a:alphaOff val="0"/>
                <a:shade val="51000"/>
                <a:satMod val="130000"/>
              </a:schemeClr>
            </a:gs>
            <a:gs pos="80000">
              <a:schemeClr val="accent2">
                <a:hueOff val="6552205"/>
                <a:satOff val="-1242"/>
                <a:lumOff val="-6249"/>
                <a:alphaOff val="0"/>
                <a:shade val="93000"/>
                <a:satMod val="130000"/>
              </a:schemeClr>
            </a:gs>
            <a:gs pos="100000">
              <a:schemeClr val="accent2">
                <a:hueOff val="6552205"/>
                <a:satOff val="-1242"/>
                <a:lumOff val="-624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rgbClr val="1903BD"/>
              </a:solidFill>
              <a:latin typeface="Comic Sans MS" panose="030F0702030302020204" pitchFamily="66" charset="0"/>
            </a:rPr>
            <a:t>Знакомить со средствами пожаротушения</a:t>
          </a:r>
        </a:p>
      </dsp:txBody>
      <dsp:txXfrm>
        <a:off x="5171082" y="1755427"/>
        <a:ext cx="2350492" cy="1410295"/>
      </dsp:txXfrm>
    </dsp:sp>
    <dsp:sp modelId="{4ED0DAC1-2635-41E2-B037-BDA60F4CAA6E}">
      <dsp:nvSpPr>
        <dsp:cNvPr id="0" name=""/>
        <dsp:cNvSpPr/>
      </dsp:nvSpPr>
      <dsp:spPr>
        <a:xfrm>
          <a:off x="0" y="3400771"/>
          <a:ext cx="2350492" cy="1410295"/>
        </a:xfrm>
        <a:prstGeom prst="rect">
          <a:avLst/>
        </a:prstGeom>
        <a:gradFill rotWithShape="0">
          <a:gsLst>
            <a:gs pos="0">
              <a:schemeClr val="accent2">
                <a:hueOff val="7862647"/>
                <a:satOff val="-1491"/>
                <a:lumOff val="-7499"/>
                <a:alphaOff val="0"/>
                <a:shade val="51000"/>
                <a:satMod val="130000"/>
              </a:schemeClr>
            </a:gs>
            <a:gs pos="80000">
              <a:schemeClr val="accent2">
                <a:hueOff val="7862647"/>
                <a:satOff val="-1491"/>
                <a:lumOff val="-7499"/>
                <a:alphaOff val="0"/>
                <a:shade val="93000"/>
                <a:satMod val="130000"/>
              </a:schemeClr>
            </a:gs>
            <a:gs pos="100000">
              <a:schemeClr val="accent2">
                <a:hueOff val="7862647"/>
                <a:satOff val="-1491"/>
                <a:lumOff val="-749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>
              <a:solidFill>
                <a:srgbClr val="1903BD"/>
              </a:solidFill>
              <a:latin typeface="Comic Sans MS" panose="030F0702030302020204" pitchFamily="66" charset="0"/>
            </a:rPr>
            <a:t>Продолжать расширять представления о безопасном поведении в случае пожара</a:t>
          </a:r>
          <a:endParaRPr lang="ru-RU" sz="1200" kern="1200" dirty="0">
            <a:solidFill>
              <a:srgbClr val="1903BD"/>
            </a:solidFill>
            <a:latin typeface="Comic Sans MS" panose="030F0702030302020204" pitchFamily="66" charset="0"/>
          </a:endParaRPr>
        </a:p>
      </dsp:txBody>
      <dsp:txXfrm>
        <a:off x="0" y="3400771"/>
        <a:ext cx="2350492" cy="1410295"/>
      </dsp:txXfrm>
    </dsp:sp>
    <dsp:sp modelId="{03D95A74-B03A-48EF-A521-96B7AB6950D0}">
      <dsp:nvSpPr>
        <dsp:cNvPr id="0" name=""/>
        <dsp:cNvSpPr/>
      </dsp:nvSpPr>
      <dsp:spPr>
        <a:xfrm>
          <a:off x="2585541" y="3400771"/>
          <a:ext cx="2350492" cy="1410295"/>
        </a:xfrm>
        <a:prstGeom prst="rect">
          <a:avLst/>
        </a:prstGeom>
        <a:gradFill rotWithShape="0">
          <a:gsLst>
            <a:gs pos="0">
              <a:schemeClr val="accent2">
                <a:hueOff val="9173088"/>
                <a:satOff val="-1739"/>
                <a:lumOff val="-8749"/>
                <a:alphaOff val="0"/>
                <a:shade val="51000"/>
                <a:satMod val="130000"/>
              </a:schemeClr>
            </a:gs>
            <a:gs pos="80000">
              <a:schemeClr val="accent2">
                <a:hueOff val="9173088"/>
                <a:satOff val="-1739"/>
                <a:lumOff val="-8749"/>
                <a:alphaOff val="0"/>
                <a:shade val="93000"/>
                <a:satMod val="130000"/>
              </a:schemeClr>
            </a:gs>
            <a:gs pos="100000">
              <a:schemeClr val="accent2">
                <a:hueOff val="9173088"/>
                <a:satOff val="-1739"/>
                <a:lumOff val="-874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rgbClr val="1903BD"/>
              </a:solidFill>
              <a:latin typeface="Comic Sans MS" panose="030F0702030302020204" pitchFamily="66" charset="0"/>
            </a:rPr>
            <a:t>Уточнить знания детей о профессии пожарного</a:t>
          </a:r>
        </a:p>
      </dsp:txBody>
      <dsp:txXfrm>
        <a:off x="2585541" y="3400771"/>
        <a:ext cx="2350492" cy="1410295"/>
      </dsp:txXfrm>
    </dsp:sp>
    <dsp:sp modelId="{230C3095-5C42-43D4-B72A-AB1400C8A071}">
      <dsp:nvSpPr>
        <dsp:cNvPr id="0" name=""/>
        <dsp:cNvSpPr/>
      </dsp:nvSpPr>
      <dsp:spPr>
        <a:xfrm>
          <a:off x="5171082" y="3400771"/>
          <a:ext cx="2350492" cy="1410295"/>
        </a:xfrm>
        <a:prstGeom prst="rect">
          <a:avLst/>
        </a:prstGeom>
        <a:gradFill rotWithShape="0">
          <a:gsLst>
            <a:gs pos="0">
              <a:schemeClr val="accent2">
                <a:hueOff val="10483529"/>
                <a:satOff val="-1988"/>
                <a:lumOff val="-9999"/>
                <a:alphaOff val="0"/>
                <a:shade val="51000"/>
                <a:satMod val="130000"/>
              </a:schemeClr>
            </a:gs>
            <a:gs pos="80000">
              <a:schemeClr val="accent2">
                <a:hueOff val="10483529"/>
                <a:satOff val="-1988"/>
                <a:lumOff val="-9999"/>
                <a:alphaOff val="0"/>
                <a:shade val="93000"/>
                <a:satMod val="130000"/>
              </a:schemeClr>
            </a:gs>
            <a:gs pos="100000">
              <a:schemeClr val="accent2">
                <a:hueOff val="10483529"/>
                <a:satOff val="-1988"/>
                <a:lumOff val="-999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>
              <a:solidFill>
                <a:srgbClr val="1903BD"/>
              </a:solidFill>
              <a:latin typeface="Comic Sans MS" panose="030F0702030302020204" pitchFamily="66" charset="0"/>
            </a:rPr>
            <a:t>Воспитывать ответственность за свою жизнь</a:t>
          </a:r>
        </a:p>
      </dsp:txBody>
      <dsp:txXfrm>
        <a:off x="5171082" y="3400771"/>
        <a:ext cx="2350492" cy="14102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1F87ED-136F-4D5E-845C-D35D09AE781B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1C5731-0266-4ACB-9E87-0105DE26D3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6498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1C5731-0266-4ACB-9E87-0105DE26D3FF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0997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1C5731-0266-4ACB-9E87-0105DE26D3FF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054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AA384-81C0-4925-8FC9-7B00F2332CE4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AF987-DB76-4F99-8576-CE4E2FD0D8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AA384-81C0-4925-8FC9-7B00F2332CE4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AF987-DB76-4F99-8576-CE4E2FD0D8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AA384-81C0-4925-8FC9-7B00F2332CE4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AF987-DB76-4F99-8576-CE4E2FD0D8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AA384-81C0-4925-8FC9-7B00F2332CE4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AF987-DB76-4F99-8576-CE4E2FD0D83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AA384-81C0-4925-8FC9-7B00F2332CE4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AF987-DB76-4F99-8576-CE4E2FD0D8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AA384-81C0-4925-8FC9-7B00F2332CE4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AF987-DB76-4F99-8576-CE4E2FD0D8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AA384-81C0-4925-8FC9-7B00F2332CE4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AF987-DB76-4F99-8576-CE4E2FD0D8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AA384-81C0-4925-8FC9-7B00F2332CE4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4AF987-DB76-4F99-8576-CE4E2FD0D8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AA384-81C0-4925-8FC9-7B00F2332CE4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AF987-DB76-4F99-8576-CE4E2FD0D8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AA384-81C0-4925-8FC9-7B00F2332CE4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AF987-DB76-4F99-8576-CE4E2FD0D8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AA384-81C0-4925-8FC9-7B00F2332CE4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AF987-DB76-4F99-8576-CE4E2FD0D8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7C3AA384-81C0-4925-8FC9-7B00F2332CE4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F24AF987-DB76-4F99-8576-CE4E2FD0D83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split orient="vert"/>
  </p:transition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6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61573" y="3152234"/>
            <a:ext cx="4383474" cy="1089422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none" dirty="0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228600">
                    <a:srgbClr val="E33531">
                      <a:alpha val="40000"/>
                    </a:srgb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anose="030F0702030302020204" pitchFamily="66" charset="0"/>
              </a:rPr>
              <a:t>Пожарная безопасность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95936" y="515719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b="1" dirty="0">
                <a:solidFill>
                  <a:schemeClr val="bg1"/>
                </a:solidFill>
                <a:effectLst>
                  <a:glow rad="228600">
                    <a:srgbClr val="FFFF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Подготовила: </a:t>
            </a:r>
          </a:p>
          <a:p>
            <a:pPr algn="r"/>
            <a:r>
              <a:rPr lang="ru-RU" b="1" dirty="0">
                <a:solidFill>
                  <a:schemeClr val="bg1"/>
                </a:solidFill>
                <a:effectLst>
                  <a:glow rad="228600">
                    <a:srgbClr val="FFFF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воспитатель 1кк </a:t>
            </a:r>
          </a:p>
          <a:p>
            <a:pPr algn="r"/>
            <a:r>
              <a:rPr lang="ru-RU" b="1" dirty="0">
                <a:solidFill>
                  <a:schemeClr val="bg1"/>
                </a:solidFill>
                <a:effectLst>
                  <a:glow rad="228600">
                    <a:srgbClr val="FFFF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Бердникова </a:t>
            </a:r>
          </a:p>
          <a:p>
            <a:pPr algn="r"/>
            <a:r>
              <a:rPr lang="ru-RU" b="1" dirty="0">
                <a:solidFill>
                  <a:schemeClr val="bg1"/>
                </a:solidFill>
                <a:effectLst>
                  <a:glow rad="228600">
                    <a:srgbClr val="FFFF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Людмила Георгиевна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16816" y="744719"/>
            <a:ext cx="4223209" cy="5863472"/>
          </a:xfrm>
          <a:prstGeom prst="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scene3d>
            <a:camera prst="obliqueTopLef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635896" y="224829"/>
            <a:ext cx="38603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0070C0"/>
                </a:solidFill>
                <a:effectLst>
                  <a:glow rad="228600">
                    <a:srgbClr val="FF00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Детский сад </a:t>
            </a:r>
            <a:r>
              <a:rPr lang="ru-RU" b="1" dirty="0">
                <a:solidFill>
                  <a:srgbClr val="0070C0"/>
                </a:solidFill>
                <a:effectLst>
                  <a:glow rad="228600">
                    <a:srgbClr val="FF00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№19 «Чебурашка»</a:t>
            </a:r>
            <a:endParaRPr lang="ru-RU" b="1" dirty="0">
              <a:solidFill>
                <a:srgbClr val="0070C0"/>
              </a:solidFill>
              <a:effectLst>
                <a:glow rad="228600">
                  <a:srgbClr val="FF0000">
                    <a:alpha val="40000"/>
                  </a:srgbClr>
                </a:glow>
              </a:effectLst>
            </a:endParaRPr>
          </a:p>
        </p:txBody>
      </p:sp>
      <p:pic>
        <p:nvPicPr>
          <p:cNvPr id="1026" name="Picture 2" descr="C:\Users\admin\Desktop\содержание лэпбука по ПБ\костёр поговорки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8024" y="631829"/>
            <a:ext cx="1795159" cy="1795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762542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4139952" y="1097280"/>
            <a:ext cx="4392488" cy="3712464"/>
          </a:xfrm>
        </p:spPr>
        <p:txBody>
          <a:bodyPr>
            <a:normAutofit fontScale="77500" lnSpcReduction="20000"/>
          </a:bodyPr>
          <a:lstStyle/>
          <a:p>
            <a:pPr indent="0">
              <a:lnSpc>
                <a:spcPct val="120000"/>
              </a:lnSpc>
            </a:pPr>
            <a:r>
              <a:rPr lang="ru-RU" dirty="0">
                <a:solidFill>
                  <a:srgbClr val="170BB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Статья 25</a:t>
            </a:r>
          </a:p>
          <a:p>
            <a:pPr indent="0">
              <a:lnSpc>
                <a:spcPct val="120000"/>
              </a:lnSpc>
            </a:pPr>
            <a:r>
              <a:rPr lang="ru-RU" b="0" dirty="0">
                <a:solidFill>
                  <a:srgbClr val="170BB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«Обязательное обучение детей в дошкольных образовательных учреждениях, мерам пожарной безопасности осуществляется соответствующими учреждениями по специальным программам, согласованным с Государственной противопожарной службой»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170BB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с Законом РФ 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1052736"/>
            <a:ext cx="3587003" cy="4886928"/>
          </a:xfrm>
        </p:spPr>
      </p:pic>
    </p:spTree>
    <p:extLst>
      <p:ext uri="{BB962C8B-B14F-4D97-AF65-F5344CB8AC3E}">
        <p14:creationId xmlns:p14="http://schemas.microsoft.com/office/powerpoint/2010/main" val="3226751120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Безопасность жизни ребенка и охрана его здоровья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614" y="1166734"/>
            <a:ext cx="3558973" cy="26641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66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169" y="1171321"/>
            <a:ext cx="3543735" cy="26595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9592" y="4041003"/>
            <a:ext cx="3272408" cy="24494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10577" y="4077072"/>
            <a:ext cx="3200400" cy="23955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20555854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спички в руках ребенка – опасная, порой смертельная игрушка</a:t>
            </a:r>
            <a:endParaRPr lang="ru-RU" sz="2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1052736"/>
            <a:ext cx="7776864" cy="5599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0" name="Picture 4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2689" y="1052736"/>
            <a:ext cx="8182598" cy="56166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980728"/>
            <a:ext cx="8424936" cy="56843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E3353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53193526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365760"/>
            <a:ext cx="8568952" cy="548640"/>
          </a:xfrm>
        </p:spPr>
        <p:txBody>
          <a:bodyPr/>
          <a:lstStyle/>
          <a:p>
            <a:pPr algn="ctr"/>
            <a:r>
              <a:rPr lang="ru-RU" sz="2000" dirty="0" err="1">
                <a:solidFill>
                  <a:srgbClr val="1903BD"/>
                </a:solidFill>
                <a:latin typeface="Comic Sans MS" panose="030F0702030302020204" pitchFamily="66" charset="0"/>
              </a:rPr>
              <a:t>Лэпбук</a:t>
            </a:r>
            <a:r>
              <a:rPr lang="ru-RU" sz="2000" dirty="0">
                <a:solidFill>
                  <a:srgbClr val="1903BD"/>
                </a:solidFill>
                <a:latin typeface="Comic Sans MS" panose="030F0702030302020204" pitchFamily="66" charset="0"/>
              </a:rPr>
              <a:t> (</a:t>
            </a:r>
            <a:r>
              <a:rPr lang="ru-RU" sz="2000" dirty="0" err="1">
                <a:solidFill>
                  <a:srgbClr val="1903BD"/>
                </a:solidFill>
                <a:latin typeface="Comic Sans MS" panose="030F0702030302020204" pitchFamily="66" charset="0"/>
              </a:rPr>
              <a:t>lapbook</a:t>
            </a:r>
            <a:r>
              <a:rPr lang="ru-RU" sz="2000" dirty="0">
                <a:solidFill>
                  <a:srgbClr val="1903BD"/>
                </a:solidFill>
                <a:latin typeface="Comic Sans MS" panose="030F0702030302020204" pitchFamily="66" charset="0"/>
              </a:rPr>
              <a:t>) – в дословном переводе с английского значит «наколенная книга» </a:t>
            </a:r>
            <a:br>
              <a:rPr lang="ru-RU" sz="2000" dirty="0">
                <a:solidFill>
                  <a:srgbClr val="1903BD"/>
                </a:solidFill>
                <a:latin typeface="Comic Sans MS" panose="030F0702030302020204" pitchFamily="66" charset="0"/>
              </a:rPr>
            </a:br>
            <a:r>
              <a:rPr lang="ru-RU" sz="2000" dirty="0">
                <a:solidFill>
                  <a:srgbClr val="1903BD"/>
                </a:solidFill>
                <a:latin typeface="Comic Sans MS" panose="030F0702030302020204" pitchFamily="66" charset="0"/>
              </a:rPr>
              <a:t>(</a:t>
            </a:r>
            <a:r>
              <a:rPr lang="ru-RU" sz="2000" dirty="0" err="1">
                <a:solidFill>
                  <a:srgbClr val="1903BD"/>
                </a:solidFill>
                <a:latin typeface="Comic Sans MS" panose="030F0702030302020204" pitchFamily="66" charset="0"/>
              </a:rPr>
              <a:t>lap</a:t>
            </a:r>
            <a:r>
              <a:rPr lang="ru-RU" sz="2000" dirty="0">
                <a:solidFill>
                  <a:srgbClr val="1903BD"/>
                </a:solidFill>
                <a:latin typeface="Comic Sans MS" panose="030F0702030302020204" pitchFamily="66" charset="0"/>
              </a:rPr>
              <a:t> –колени, </a:t>
            </a:r>
            <a:r>
              <a:rPr lang="ru-RU" sz="2000" dirty="0" err="1">
                <a:solidFill>
                  <a:srgbClr val="1903BD"/>
                </a:solidFill>
                <a:latin typeface="Comic Sans MS" panose="030F0702030302020204" pitchFamily="66" charset="0"/>
              </a:rPr>
              <a:t>book</a:t>
            </a:r>
            <a:r>
              <a:rPr lang="ru-RU" sz="2000" dirty="0">
                <a:solidFill>
                  <a:srgbClr val="1903BD"/>
                </a:solidFill>
                <a:latin typeface="Comic Sans MS" panose="030F0702030302020204" pitchFamily="66" charset="0"/>
              </a:rPr>
              <a:t>- книга)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9512" y="1340768"/>
            <a:ext cx="4000853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9512" y="3861048"/>
            <a:ext cx="4045481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355976" y="1306488"/>
            <a:ext cx="4392488" cy="2403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9" name="Picture 5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355976" y="3860193"/>
            <a:ext cx="4440594" cy="26461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66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605720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07504" y="1772816"/>
            <a:ext cx="8856984" cy="3384375"/>
          </a:xfrm>
          <a:prstGeom prst="rect">
            <a:avLst/>
          </a:prstGeom>
          <a:solidFill>
            <a:srgbClr val="00FF00"/>
          </a:solidFill>
          <a:ln w="76200">
            <a:solidFill>
              <a:srgbClr val="66FF33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16632"/>
            <a:ext cx="6505296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anose="030F0702030302020204" pitchFamily="66" charset="0"/>
              </a:rPr>
              <a:t>Дидактическое пособием «</a:t>
            </a:r>
            <a:r>
              <a:rPr lang="ru-RU" sz="28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anose="030F0702030302020204" pitchFamily="66" charset="0"/>
              </a:rPr>
              <a:t>лэпбук</a:t>
            </a: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anose="030F0702030302020204" pitchFamily="66" charset="0"/>
              </a:rPr>
              <a:t>» по теме пожарной безопасности</a:t>
            </a:r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73036" y="1863726"/>
            <a:ext cx="4256087" cy="320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1878807"/>
            <a:ext cx="2108130" cy="3191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3754" y="1848644"/>
            <a:ext cx="2388726" cy="3221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6166696"/>
      </p:ext>
    </p:extLst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Объект 13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260648"/>
            <a:ext cx="8496859" cy="6372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260648"/>
            <a:ext cx="8640960" cy="64807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66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51620466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568952" cy="548640"/>
          </a:xfrm>
        </p:spPr>
        <p:txBody>
          <a:bodyPr/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Цель: </a:t>
            </a:r>
            <a:r>
              <a:rPr lang="ru-RU" sz="1800" b="1" dirty="0">
                <a:solidFill>
                  <a:srgbClr val="170BB5"/>
                </a:solidFill>
                <a:latin typeface="Comic Sans MS" panose="030F0702030302020204" pitchFamily="66" charset="0"/>
              </a:rPr>
              <a:t>закрепление элементарных правил пожарной безопасности, развитие чувства самосохранения.</a:t>
            </a:r>
            <a:br>
              <a:rPr lang="ru-RU" sz="1800" b="1" dirty="0">
                <a:solidFill>
                  <a:srgbClr val="170BB5"/>
                </a:solidFill>
                <a:latin typeface="Comic Sans MS" panose="030F0702030302020204" pitchFamily="66" charset="0"/>
              </a:rPr>
            </a:br>
            <a:br>
              <a:rPr lang="ru-RU" sz="1800" dirty="0">
                <a:solidFill>
                  <a:srgbClr val="170BB5"/>
                </a:solidFill>
                <a:latin typeface="Comic Sans MS" panose="030F0702030302020204" pitchFamily="66" charset="0"/>
              </a:rPr>
            </a:br>
            <a:r>
              <a:rPr lang="ru-RU" sz="1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Задачи: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9884579"/>
              </p:ext>
            </p:extLst>
          </p:nvPr>
        </p:nvGraphicFramePr>
        <p:xfrm>
          <a:off x="683568" y="1628800"/>
          <a:ext cx="7521575" cy="4921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3211272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174304"/>
            <a:ext cx="71287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1903BD"/>
                </a:solidFill>
              </a:rPr>
              <a:t>- </a:t>
            </a:r>
            <a:r>
              <a:rPr lang="ru-RU" sz="2000" dirty="0">
                <a:solidFill>
                  <a:srgbClr val="1903BD"/>
                </a:solidFill>
                <a:latin typeface="Comic Sans MS" panose="030F0702030302020204" pitchFamily="66" charset="0"/>
              </a:rPr>
              <a:t>пониманию и запоминанию дошкольником информации по изучаемой теме;</a:t>
            </a:r>
          </a:p>
          <a:p>
            <a:r>
              <a:rPr lang="ru-RU" sz="2000" dirty="0">
                <a:solidFill>
                  <a:srgbClr val="1903BD"/>
                </a:solidFill>
                <a:latin typeface="Comic Sans MS" panose="030F0702030302020204" pitchFamily="66" charset="0"/>
              </a:rPr>
              <a:t>- расширению и обогащению словарного запаса;</a:t>
            </a:r>
          </a:p>
          <a:p>
            <a:r>
              <a:rPr lang="ru-RU" sz="2000" dirty="0">
                <a:solidFill>
                  <a:srgbClr val="1903BD"/>
                </a:solidFill>
                <a:latin typeface="Comic Sans MS" panose="030F0702030302020204" pitchFamily="66" charset="0"/>
              </a:rPr>
              <a:t>- развитию связной речи; </a:t>
            </a:r>
          </a:p>
          <a:p>
            <a:r>
              <a:rPr lang="ru-RU" sz="2000" dirty="0">
                <a:solidFill>
                  <a:srgbClr val="1903BD"/>
                </a:solidFill>
                <a:latin typeface="Comic Sans MS" panose="030F0702030302020204" pitchFamily="66" charset="0"/>
              </a:rPr>
              <a:t>- развитию познавательного интереса и творческого мышления;</a:t>
            </a:r>
          </a:p>
          <a:p>
            <a:r>
              <a:rPr lang="ru-RU" sz="2000" dirty="0">
                <a:solidFill>
                  <a:srgbClr val="1903BD"/>
                </a:solidFill>
                <a:latin typeface="Comic Sans MS" panose="030F0702030302020204" pitchFamily="66" charset="0"/>
              </a:rPr>
              <a:t>- повторению и закреплению материала по пройденной теме.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879" y="947540"/>
            <a:ext cx="7416824" cy="55626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582" y="980728"/>
            <a:ext cx="7728859" cy="56886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>
                <a:solidFill>
                  <a:srgbClr val="00B050"/>
                </a:solidFill>
                <a:latin typeface="Comic Sans MS" panose="030F0702030302020204" pitchFamily="66" charset="0"/>
              </a:rPr>
              <a:t>«</a:t>
            </a:r>
            <a:r>
              <a:rPr lang="ru-RU" sz="2400" b="1" dirty="0" err="1">
                <a:solidFill>
                  <a:srgbClr val="00B050"/>
                </a:solidFill>
                <a:latin typeface="Comic Sans MS" panose="030F0702030302020204" pitchFamily="66" charset="0"/>
              </a:rPr>
              <a:t>Лэпбук</a:t>
            </a:r>
            <a:r>
              <a:rPr lang="ru-RU" sz="2400" b="1" dirty="0">
                <a:solidFill>
                  <a:srgbClr val="00B050"/>
                </a:solidFill>
                <a:latin typeface="Comic Sans MS" panose="030F0702030302020204" pitchFamily="66" charset="0"/>
              </a:rPr>
              <a:t>» способствует: </a:t>
            </a:r>
          </a:p>
        </p:txBody>
      </p:sp>
    </p:spTree>
    <p:extLst>
      <p:ext uri="{BB962C8B-B14F-4D97-AF65-F5344CB8AC3E}">
        <p14:creationId xmlns:p14="http://schemas.microsoft.com/office/powerpoint/2010/main" val="2492596532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221558" y="1082765"/>
            <a:ext cx="3757680" cy="2827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33133" y="3885497"/>
            <a:ext cx="1603665" cy="2798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42182" y="1086946"/>
            <a:ext cx="3102649" cy="5597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116632"/>
            <a:ext cx="6505296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anose="030F0702030302020204" pitchFamily="66" charset="0"/>
              </a:rPr>
              <a:t>Содержание </a:t>
            </a:r>
            <a:r>
              <a:rPr lang="ru-RU" sz="2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anose="030F0702030302020204" pitchFamily="66" charset="0"/>
              </a:rPr>
              <a:t>лэпбука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247" y="1078142"/>
            <a:ext cx="1983311" cy="2837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00832" y="3877857"/>
            <a:ext cx="2040087" cy="2806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08733" y="3885497"/>
            <a:ext cx="2114236" cy="279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2182" y="1091645"/>
            <a:ext cx="8798737" cy="5592404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6316399"/>
      </p:ext>
    </p:extLst>
  </p:cSld>
  <p:clrMapOvr>
    <a:masterClrMapping/>
  </p:clrMapOvr>
  <p:transition spd="slow">
    <p:split orient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1. Что пригодится при пожаре?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7544" y="1133536"/>
            <a:ext cx="3695672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4283968" y="5301208"/>
            <a:ext cx="4572000" cy="14773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ru-RU" dirty="0">
                <a:solidFill>
                  <a:srgbClr val="170BB5"/>
                </a:solidFill>
                <a:latin typeface="Comic Sans MS" panose="030F0702030302020204" pitchFamily="66" charset="0"/>
              </a:rPr>
              <a:t>Цель: посредством ознакомления детей с профессией пожарный, формировать представление о предметах облегчающих труд людей данной профессии.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092280" y="908720"/>
            <a:ext cx="1522437" cy="22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admin\Desktop\содержание лэпбука по ПБ\ди «Что пригодится при пожаре»\пожарные инструменты на щите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3968" y="908720"/>
            <a:ext cx="2571750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25818" y="2927926"/>
            <a:ext cx="2044150" cy="2032001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E3353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90122349"/>
      </p:ext>
    </p:extLst>
  </p:cSld>
  <p:clrMapOvr>
    <a:masterClrMapping/>
  </p:clrMapOvr>
  <p:transition spd="slow">
    <p:split orient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365760"/>
            <a:ext cx="7948364" cy="548640"/>
          </a:xfrm>
        </p:spPr>
        <p:txBody>
          <a:bodyPr/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ru-RU" b="1" dirty="0">
                <a:solidFill>
                  <a:srgbClr val="FF0000"/>
                </a:solidFill>
                <a:latin typeface="Comic Sans MS" panose="030F0702030302020204" pitchFamily="66" charset="0"/>
              </a:rPr>
              <a:t>. </a:t>
            </a:r>
            <a:r>
              <a:rPr 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Пожароопасные предметы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1268760"/>
            <a:ext cx="4442387" cy="33317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179512" y="5517232"/>
            <a:ext cx="8784976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solidFill>
                  <a:srgbClr val="170BB5"/>
                </a:solidFill>
                <a:latin typeface="Comic Sans MS" panose="030F0702030302020204" pitchFamily="66" charset="0"/>
              </a:rPr>
              <a:t>Цель: посредством ознакомления детей с электроприборами, формировать осознанное и осторожное отношение к пожароопасным предметам, которые наиболее часто являются причиной пожара.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860032" y="1196752"/>
            <a:ext cx="2484582" cy="1597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4088" y="2924944"/>
            <a:ext cx="3225800" cy="190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912"/>
          <a:stretch/>
        </p:blipFill>
        <p:spPr bwMode="auto">
          <a:xfrm>
            <a:off x="7664598" y="762786"/>
            <a:ext cx="1011857" cy="2162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2788167"/>
      </p:ext>
    </p:extLst>
  </p:cSld>
  <p:clrMapOvr>
    <a:masterClrMapping/>
  </p:clrMapOvr>
  <p:transition spd="slow">
    <p:split orient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5578" y="3700139"/>
            <a:ext cx="2918102" cy="20580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66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7504" y="365760"/>
            <a:ext cx="8568952" cy="548640"/>
          </a:xfrm>
        </p:spPr>
        <p:txBody>
          <a:bodyPr/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3. Собери картинку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3634" y="980728"/>
            <a:ext cx="4854284" cy="25713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12" y="3789040"/>
            <a:ext cx="2721909" cy="20373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1840" y="3720779"/>
            <a:ext cx="2721909" cy="20373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2120" y="1096113"/>
            <a:ext cx="2767779" cy="20717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323528" y="5949280"/>
            <a:ext cx="8820472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solidFill>
                  <a:srgbClr val="170BB5"/>
                </a:solidFill>
                <a:latin typeface="Comic Sans MS" panose="030F0702030302020204" pitchFamily="66" charset="0"/>
              </a:rPr>
              <a:t>Цель: посредством дидактической игры способствовать закреплению  знаний о правилах пожарной безопасности</a:t>
            </a:r>
          </a:p>
        </p:txBody>
      </p:sp>
    </p:spTree>
    <p:extLst>
      <p:ext uri="{BB962C8B-B14F-4D97-AF65-F5344CB8AC3E}">
        <p14:creationId xmlns:p14="http://schemas.microsoft.com/office/powerpoint/2010/main" val="1496794535"/>
      </p:ext>
    </p:extLst>
  </p:cSld>
  <p:clrMapOvr>
    <a:masterClrMapping/>
  </p:clrMapOvr>
  <p:transition spd="slow">
    <p:split orient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4. Средства тушения пожара</a:t>
            </a:r>
          </a:p>
        </p:txBody>
      </p:sp>
      <p:pic>
        <p:nvPicPr>
          <p:cNvPr id="16" name="Объект 15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803375" y="1525217"/>
            <a:ext cx="3203781" cy="24028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Объект 17"/>
          <p:cNvPicPr>
            <a:picLocks noGrp="1" noChangeAspect="1"/>
          </p:cNvPicPr>
          <p:nvPr>
            <p:ph sz="half"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67494" y="3108970"/>
            <a:ext cx="3200400" cy="240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8184" y="2204864"/>
            <a:ext cx="2395537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Прямоугольник 18"/>
          <p:cNvSpPr/>
          <p:nvPr/>
        </p:nvSpPr>
        <p:spPr>
          <a:xfrm>
            <a:off x="3131840" y="5733256"/>
            <a:ext cx="5544616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solidFill>
                  <a:srgbClr val="170BB5"/>
                </a:solidFill>
                <a:latin typeface="Comic Sans MS" panose="030F0702030302020204" pitchFamily="66" charset="0"/>
              </a:rPr>
              <a:t>Цель: закрепить знания детей о средствах тушения огня</a:t>
            </a:r>
          </a:p>
        </p:txBody>
      </p:sp>
    </p:spTree>
    <p:extLst>
      <p:ext uri="{BB962C8B-B14F-4D97-AF65-F5344CB8AC3E}">
        <p14:creationId xmlns:p14="http://schemas.microsoft.com/office/powerpoint/2010/main" val="3627006163"/>
      </p:ext>
    </p:extLst>
  </p:cSld>
  <p:clrMapOvr>
    <a:masterClrMapping/>
  </p:clrMapOvr>
  <p:transition spd="slow">
    <p:split orient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65760"/>
            <a:ext cx="8020372" cy="54864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Comic Sans MS" panose="030F0702030302020204" pitchFamily="66" charset="0"/>
              </a:rPr>
              <a:t>5. </a:t>
            </a:r>
            <a:r>
              <a:rPr 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Правила пожарной безопасности</a:t>
            </a:r>
            <a:endParaRPr lang="ru-RU" sz="24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576" y="908720"/>
            <a:ext cx="7492853" cy="4490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5517232"/>
            <a:ext cx="7645400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9325939"/>
      </p:ext>
    </p:extLst>
  </p:cSld>
  <p:clrMapOvr>
    <a:masterClrMapping/>
  </p:clrMapOvr>
  <p:transition spd="slow">
    <p:split orient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552" y="365760"/>
            <a:ext cx="8352928" cy="548640"/>
          </a:xfrm>
        </p:spPr>
        <p:txBody>
          <a:bodyPr/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5. Правила пожарной безопасности</a:t>
            </a:r>
            <a:br>
              <a:rPr lang="ru-RU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endParaRPr lang="ru-RU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71466" y="3375819"/>
            <a:ext cx="2444750" cy="3182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85638" y="836712"/>
            <a:ext cx="2536156" cy="3103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8764" y="1735129"/>
            <a:ext cx="2675949" cy="3266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60102" y="4221088"/>
            <a:ext cx="2830001" cy="3404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Grp="1" noChangeAspect="1" noChangeArrowheads="1"/>
          </p:cNvPicPr>
          <p:nvPr>
            <p:ph sz="half"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3420912" cy="45699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107504" y="5749203"/>
            <a:ext cx="6480720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solidFill>
                  <a:srgbClr val="170BB5"/>
                </a:solidFill>
                <a:latin typeface="Comic Sans MS" panose="030F0702030302020204" pitchFamily="66" charset="0"/>
              </a:rPr>
              <a:t>Цель: </a:t>
            </a:r>
          </a:p>
          <a:p>
            <a:r>
              <a:rPr lang="ru-RU" dirty="0">
                <a:solidFill>
                  <a:srgbClr val="170BB5"/>
                </a:solidFill>
                <a:latin typeface="Comic Sans MS" panose="030F0702030302020204" pitchFamily="66" charset="0"/>
              </a:rPr>
              <a:t>Воспитывать чувство осторожности и самосохранения.</a:t>
            </a:r>
          </a:p>
        </p:txBody>
      </p:sp>
    </p:spTree>
    <p:extLst>
      <p:ext uri="{BB962C8B-B14F-4D97-AF65-F5344CB8AC3E}">
        <p14:creationId xmlns:p14="http://schemas.microsoft.com/office/powerpoint/2010/main" val="3470461961"/>
      </p:ext>
    </p:extLst>
  </p:cSld>
  <p:clrMapOvr>
    <a:masterClrMapping/>
  </p:clrMapOvr>
  <p:transition spd="slow">
    <p:split orient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59832" y="1772816"/>
            <a:ext cx="2847253" cy="2101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804380" y="548680"/>
            <a:ext cx="3495812" cy="548640"/>
          </a:xfrm>
        </p:spPr>
        <p:txBody>
          <a:bodyPr/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6.Правила эти, </a:t>
            </a:r>
            <a:br>
              <a:rPr 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Детям нужно знать!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04080" y="2492896"/>
            <a:ext cx="2664296" cy="18959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059831" y="4149080"/>
            <a:ext cx="2970313" cy="20059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263154"/>
            <a:ext cx="2536304" cy="19034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372200" y="263154"/>
            <a:ext cx="2414644" cy="19930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Объект 17"/>
          <p:cNvPicPr>
            <a:picLocks noGrp="1" noChangeAspect="1"/>
          </p:cNvPicPr>
          <p:nvPr>
            <p:ph sz="half" idx="2"/>
          </p:nvPr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29854" y="2524619"/>
            <a:ext cx="2699335" cy="19091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076" y="4725144"/>
            <a:ext cx="2536304" cy="18984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6149280" y="4999799"/>
            <a:ext cx="2956690" cy="90024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750" dirty="0">
                <a:solidFill>
                  <a:srgbClr val="170BB5"/>
                </a:solidFill>
                <a:latin typeface="Comic Sans MS" panose="030F0702030302020204" pitchFamily="66" charset="0"/>
              </a:rPr>
              <a:t>Цель: помочь детям запомнить правила пожарной безопасности.</a:t>
            </a:r>
          </a:p>
        </p:txBody>
      </p:sp>
    </p:spTree>
    <p:extLst>
      <p:ext uri="{BB962C8B-B14F-4D97-AF65-F5344CB8AC3E}">
        <p14:creationId xmlns:p14="http://schemas.microsoft.com/office/powerpoint/2010/main" val="3150188600"/>
      </p:ext>
    </p:extLst>
  </p:cSld>
  <p:clrMapOvr>
    <a:masterClrMapping/>
  </p:clrMapOvr>
  <p:transition spd="slow">
    <p:split orient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65760"/>
            <a:ext cx="8640960" cy="54864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Comic Sans MS" panose="030F0702030302020204" pitchFamily="66" charset="0"/>
              </a:rPr>
              <a:t>7. </a:t>
            </a:r>
            <a:r>
              <a:rPr 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Детям нужно знать «Что такое пожар»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1425488"/>
            <a:ext cx="4773082" cy="35798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772581" y="1484784"/>
            <a:ext cx="2920930" cy="21428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24128" y="4221088"/>
            <a:ext cx="2955745" cy="22124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683568" y="5787167"/>
            <a:ext cx="4572000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ru-RU" dirty="0">
                <a:solidFill>
                  <a:srgbClr val="170BB5"/>
                </a:solidFill>
                <a:latin typeface="Comic Sans MS" panose="030F0702030302020204" pitchFamily="66" charset="0"/>
              </a:rPr>
              <a:t>Цель: дать представления детям о том, из-за чего может случиться пожар.</a:t>
            </a:r>
          </a:p>
        </p:txBody>
      </p:sp>
    </p:spTree>
    <p:extLst>
      <p:ext uri="{BB962C8B-B14F-4D97-AF65-F5344CB8AC3E}">
        <p14:creationId xmlns:p14="http://schemas.microsoft.com/office/powerpoint/2010/main" val="2104766588"/>
      </p:ext>
    </p:extLst>
  </p:cSld>
  <p:clrMapOvr>
    <a:masterClrMapping/>
  </p:clrMapOvr>
  <p:transition spd="slow">
    <p:split orient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4048" y="1124744"/>
            <a:ext cx="3200400" cy="240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365760"/>
            <a:ext cx="8856984" cy="548640"/>
          </a:xfrm>
        </p:spPr>
        <p:txBody>
          <a:bodyPr/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8. Детям нужно знать </a:t>
            </a:r>
            <a:br>
              <a:rPr 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«Огонь друг, огонь враг!»</a:t>
            </a: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056" y="3789040"/>
            <a:ext cx="3200400" cy="240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1052736"/>
            <a:ext cx="4609294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5157192"/>
            <a:ext cx="4572000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ru-RU" dirty="0">
                <a:solidFill>
                  <a:srgbClr val="170BB5"/>
                </a:solidFill>
                <a:latin typeface="Comic Sans MS" panose="030F0702030302020204" pitchFamily="66" charset="0"/>
              </a:rPr>
              <a:t>Цель: расширить знания детей о том, что огонь бывает другом, а бывает и врагом. Формировать навыки безопасности в быту, на природе.</a:t>
            </a:r>
          </a:p>
        </p:txBody>
      </p:sp>
    </p:spTree>
    <p:extLst>
      <p:ext uri="{BB962C8B-B14F-4D97-AF65-F5344CB8AC3E}">
        <p14:creationId xmlns:p14="http://schemas.microsoft.com/office/powerpoint/2010/main" val="1523248955"/>
      </p:ext>
    </p:extLst>
  </p:cSld>
  <p:clrMapOvr>
    <a:masterClrMapping/>
  </p:clrMapOvr>
  <p:transition spd="slow">
    <p:split orient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4" y="4221088"/>
            <a:ext cx="7488832" cy="230832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400" b="1" dirty="0" err="1">
                <a:solidFill>
                  <a:srgbClr val="170BB5"/>
                </a:solidFill>
                <a:latin typeface="Comic Sans MS" panose="030F0702030302020204" pitchFamily="66" charset="0"/>
              </a:rPr>
              <a:t>Лэпбук</a:t>
            </a:r>
            <a:r>
              <a:rPr lang="ru-RU" sz="2400" b="1" dirty="0">
                <a:solidFill>
                  <a:srgbClr val="170BB5"/>
                </a:solidFill>
                <a:latin typeface="Comic Sans MS" panose="030F0702030302020204" pitchFamily="66" charset="0"/>
              </a:rPr>
              <a:t> </a:t>
            </a:r>
            <a:r>
              <a:rPr lang="ru-RU" sz="2400" dirty="0">
                <a:solidFill>
                  <a:srgbClr val="170BB5"/>
                </a:solidFill>
                <a:latin typeface="Comic Sans MS" panose="030F0702030302020204" pitchFamily="66" charset="0"/>
              </a:rPr>
              <a:t>— очень полезное пособие в работе с дошкольниками. Его необычная форма, яркое оформление неизменно привлекают малышей. Незаметно для себя, они осваивают различные аспекты противопожарной темы, закрепляют очень важные для жизни знания.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339752" y="441114"/>
            <a:ext cx="4258769" cy="3204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598521" y="440153"/>
            <a:ext cx="2484513" cy="3205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9225" y="441114"/>
            <a:ext cx="2240527" cy="3206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9226" y="440153"/>
            <a:ext cx="8983808" cy="3207271"/>
          </a:xfrm>
          <a:prstGeom prst="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8076250"/>
      </p:ext>
    </p:extLst>
  </p:cSld>
  <p:clrMapOvr>
    <a:masterClrMapping/>
  </p:clrMapOvr>
  <p:transition spd="slow">
    <p:split orient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772816"/>
            <a:ext cx="7848872" cy="936104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none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anose="030F0702030302020204" pitchFamily="66" charset="0"/>
              </a:rPr>
              <a:t>Спасибо за внимание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95536" y="3429000"/>
            <a:ext cx="1766678" cy="328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129425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676</TotalTime>
  <Words>438</Words>
  <Application>Microsoft Office PowerPoint</Application>
  <PresentationFormat>Экран (4:3)</PresentationFormat>
  <Paragraphs>52</Paragraphs>
  <Slides>21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9" baseType="lpstr">
      <vt:lpstr>Arial</vt:lpstr>
      <vt:lpstr>Calibri</vt:lpstr>
      <vt:lpstr>Comic Sans MS</vt:lpstr>
      <vt:lpstr>Franklin Gothic Book</vt:lpstr>
      <vt:lpstr>Franklin Gothic Medium</vt:lpstr>
      <vt:lpstr>Times New Roman</vt:lpstr>
      <vt:lpstr>Wingdings</vt:lpstr>
      <vt:lpstr>Углы</vt:lpstr>
      <vt:lpstr>Пожарная безопасность</vt:lpstr>
      <vt:lpstr>В соответствии с Законом РФ </vt:lpstr>
      <vt:lpstr>Безопасность жизни ребенка и охрана его здоровья</vt:lpstr>
      <vt:lpstr>спички в руках ребенка – опасная, порой смертельная игрушка</vt:lpstr>
      <vt:lpstr>Лэпбук (lapbook) – в дословном переводе с английского значит «наколенная книга»  (lap –колени, book- книга)</vt:lpstr>
      <vt:lpstr>Презентация PowerPoint</vt:lpstr>
      <vt:lpstr>Презентация PowerPoint</vt:lpstr>
      <vt:lpstr>Цель: закрепление элементарных правил пожарной безопасности, развитие чувства самосохранения.  Задачи:</vt:lpstr>
      <vt:lpstr>«Лэпбук» способствует: </vt:lpstr>
      <vt:lpstr>Презентация PowerPoint</vt:lpstr>
      <vt:lpstr>1. Что пригодится при пожаре? </vt:lpstr>
      <vt:lpstr>2. Пожароопасные предметы</vt:lpstr>
      <vt:lpstr>3. Собери картинку</vt:lpstr>
      <vt:lpstr>4. Средства тушения пожара</vt:lpstr>
      <vt:lpstr>5. Правила пожарной безопасности</vt:lpstr>
      <vt:lpstr>5. Правила пожарной безопасности </vt:lpstr>
      <vt:lpstr>6.Правила эти,  Детям нужно знать!</vt:lpstr>
      <vt:lpstr>7. Детям нужно знать «Что такое пожар»</vt:lpstr>
      <vt:lpstr>8. Детям нужно знать  «Огонь друг, огонь враг!»</vt:lpstr>
      <vt:lpstr>Презентация PowerPoint</vt:lpstr>
      <vt:lpstr>Спасибо за внимание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Ruy Hideki</cp:lastModifiedBy>
  <cp:revision>50</cp:revision>
  <dcterms:created xsi:type="dcterms:W3CDTF">2020-02-09T14:56:05Z</dcterms:created>
  <dcterms:modified xsi:type="dcterms:W3CDTF">2021-02-26T12:06:43Z</dcterms:modified>
</cp:coreProperties>
</file>