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charts/chart8.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6"/>
  </p:notesMasterIdLst>
  <p:sldIdLst>
    <p:sldId id="256" r:id="rId2"/>
    <p:sldId id="324" r:id="rId3"/>
    <p:sldId id="312" r:id="rId4"/>
    <p:sldId id="313" r:id="rId5"/>
    <p:sldId id="314" r:id="rId6"/>
    <p:sldId id="327" r:id="rId7"/>
    <p:sldId id="315" r:id="rId8"/>
    <p:sldId id="316" r:id="rId9"/>
    <p:sldId id="317" r:id="rId10"/>
    <p:sldId id="318" r:id="rId11"/>
    <p:sldId id="319" r:id="rId12"/>
    <p:sldId id="320" r:id="rId13"/>
    <p:sldId id="321" r:id="rId14"/>
    <p:sldId id="322" r:id="rId15"/>
    <p:sldId id="323" r:id="rId16"/>
    <p:sldId id="289" r:id="rId17"/>
    <p:sldId id="290" r:id="rId18"/>
    <p:sldId id="291" r:id="rId19"/>
    <p:sldId id="292" r:id="rId20"/>
    <p:sldId id="310" r:id="rId21"/>
    <p:sldId id="294" r:id="rId22"/>
    <p:sldId id="295" r:id="rId23"/>
    <p:sldId id="296" r:id="rId24"/>
    <p:sldId id="297" r:id="rId25"/>
    <p:sldId id="298" r:id="rId26"/>
    <p:sldId id="299" r:id="rId27"/>
    <p:sldId id="300" r:id="rId28"/>
    <p:sldId id="301" r:id="rId29"/>
    <p:sldId id="325" r:id="rId30"/>
    <p:sldId id="302" r:id="rId31"/>
    <p:sldId id="303" r:id="rId32"/>
    <p:sldId id="304" r:id="rId33"/>
    <p:sldId id="326" r:id="rId34"/>
    <p:sldId id="308" r:id="rId35"/>
  </p:sldIdLst>
  <p:sldSz cx="9144000" cy="5143500" type="screen16x9"/>
  <p:notesSz cx="6858000" cy="9144000"/>
  <p:embeddedFontLst>
    <p:embeddedFont>
      <p:font typeface="Segoe UI" panose="020B0502040204020203" pitchFamily="34" charset="0"/>
      <p:regular r:id="rId37"/>
      <p:bold r:id="rId38"/>
      <p:italic r:id="rId39"/>
      <p:boldItalic r:id="rId40"/>
    </p:embeddedFont>
    <p:embeddedFont>
      <p:font typeface="Montserrat SemiBold" panose="020B0604020202020204" charset="-52"/>
      <p:bold r:id="rId41"/>
      <p:boldItalic r:id="rId42"/>
    </p:embeddedFont>
    <p:embeddedFont>
      <p:font typeface="Montserrat Light" panose="020B0604020202020204" charset="-52"/>
      <p:regular r:id="rId43"/>
      <p:italic r:id="rId44"/>
    </p:embeddedFont>
    <p:embeddedFont>
      <p:font typeface="Microsoft YaHei" panose="020B0503020204020204" pitchFamily="34" charset="-122"/>
      <p:regular r:id="rId45"/>
      <p:bold r:id="rId46"/>
    </p:embeddedFont>
    <p:embeddedFont>
      <p:font typeface="Montserrat ExtraBold" panose="020B0604020202020204" charset="-52"/>
      <p:bold r:id="rId47"/>
      <p:boldItalic r:id="rId48"/>
    </p:embeddedFont>
    <p:embeddedFont>
      <p:font typeface="Segoe UI Semibold" panose="020B0702040204020203" pitchFamily="34" charset="0"/>
      <p:bold r:id="rId49"/>
      <p:boldItalic r:id="rId50"/>
    </p:embeddedFont>
    <p:embeddedFont>
      <p:font typeface="Montserrat Black" panose="020B0604020202020204" charset="-52"/>
      <p:bold r:id="rId51"/>
      <p:boldItalic r:id="rId52"/>
    </p:embeddedFont>
    <p:embeddedFont>
      <p:font typeface="Calibri" panose="020F0502020204030204" pitchFamily="34" charset="0"/>
      <p:regular r:id="rId53"/>
      <p:bold r:id="rId54"/>
      <p:italic r:id="rId55"/>
      <p:boldItalic r:id="rId56"/>
    </p:embeddedFont>
    <p:embeddedFont>
      <p:font typeface="Montserrat Medium" panose="020B0604020202020204" charset="-52"/>
      <p:regular r:id="rId57"/>
      <p:italic r:id="rId58"/>
    </p:embeddedFont>
    <p:embeddedFont>
      <p:font typeface="Montserrat" panose="020B0604020202020204" charset="-52"/>
      <p:regular r:id="rId59"/>
      <p:bold r:id="rId60"/>
      <p:italic r:id="rId61"/>
      <p:boldItalic r:id="rId62"/>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B9D"/>
    <a:srgbClr val="7030A0"/>
    <a:srgbClr val="CEC7F5"/>
    <a:srgbClr val="EE96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41" autoAdjust="0"/>
    <p:restoredTop sz="94660"/>
  </p:normalViewPr>
  <p:slideViewPr>
    <p:cSldViewPr>
      <p:cViewPr varScale="1">
        <p:scale>
          <a:sx n="115" d="100"/>
          <a:sy n="115" d="100"/>
        </p:scale>
        <p:origin x="600" y="21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font" Target="fonts/font19.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font" Target="fonts/font22.fntdata"/><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font" Target="fonts/font25.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font" Target="fonts/font20.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font" Target="fonts/font23.fntdata"/><Relationship Id="rId20" Type="http://schemas.openxmlformats.org/officeDocument/2006/relationships/slide" Target="slides/slide19.xml"/><Relationship Id="rId41" Type="http://schemas.openxmlformats.org/officeDocument/2006/relationships/font" Target="fonts/font5.fntdata"/><Relationship Id="rId54" Type="http://schemas.openxmlformats.org/officeDocument/2006/relationships/font" Target="fonts/font18.fntdata"/><Relationship Id="rId62" Type="http://schemas.openxmlformats.org/officeDocument/2006/relationships/font" Target="fonts/font2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font" Target="fonts/font2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60" Type="http://schemas.openxmlformats.org/officeDocument/2006/relationships/font" Target="fonts/font24.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font" Target="fonts/font3.fntdata"/></Relationships>
</file>

<file path=ppt/charts/_rels/chart1.xml.rels><?xml version="1.0" encoding="UTF-8" standalone="yes"?>
<Relationships xmlns="http://schemas.openxmlformats.org/package/2006/relationships"><Relationship Id="rId3"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 Id="rId2" Type="http://schemas.microsoft.com/office/2011/relationships/chartColorStyle" Target="colors4.xml"/><Relationship Id="rId1" Type="http://schemas.microsoft.com/office/2011/relationships/chartStyle" Target="style4.xml"/></Relationships>
</file>

<file path=ppt/charts/_rels/chart7.xml.rels><?xml version="1.0" encoding="UTF-8" standalone="yes"?>
<Relationships xmlns="http://schemas.openxmlformats.org/package/2006/relationships"><Relationship Id="rId3" Type="http://schemas.openxmlformats.org/officeDocument/2006/relationships/oleObject" Target="file:///D:\&#1088;&#1072;&#1073;&#1086;&#1095;&#1080;&#1081;%20&#1089;&#1090;&#1086;&#1083;\&#1075;&#1086;&#1090;&#1086;&#1074;&#1086;%20&#1101;&#1082;&#1089;&#1077;&#1083;&#1100;%20&#1089;&#1074;&#1077;&#1088;&#1076;&#1083;&#1086;&#1074;&#1089;&#1082;\&#1056;&#1080;&#1089;&#1091;&#1085;&#1082;&#1080;%20&#1080;&#1079;%20&#1086;&#1090;&#1095;&#1077;&#1090;&#1072;.xlsx" TargetMode="External"/><Relationship Id="rId2" Type="http://schemas.microsoft.com/office/2011/relationships/chartColorStyle" Target="colors5.xml"/><Relationship Id="rId1" Type="http://schemas.microsoft.com/office/2011/relationships/chartStyle" Target="style5.xml"/></Relationships>
</file>

<file path=ppt/charts/_rels/chart8.xml.rels><?xml version="1.0" encoding="UTF-8" standalone="yes"?>
<Relationships xmlns="http://schemas.openxmlformats.org/package/2006/relationships"><Relationship Id="rId3" Type="http://schemas.openxmlformats.org/officeDocument/2006/relationships/oleObject" Target="file:///D:\&#1088;&#1072;&#1073;&#1086;&#1095;&#1080;&#1081;%20&#1089;&#1090;&#1086;&#1083;\&#1044;&#1080;&#1072;&#1075;&#1088;&#1072;&#1084;&#1084;&#1099;%20&#1076;&#1083;&#1103;%20&#1076;&#1086;&#1082;&#1083;&#1072;&#1076;&#1072;%20(2)%20(&#1042;&#1086;&#1089;&#1089;&#1090;&#1072;&#1085;&#1086;&#1074;&#1083;&#1077;&#1085;&#1085;&#1099;&#1081;).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36798280169485009"/>
          <c:y val="3.9751537242025826E-2"/>
          <c:w val="0.61399154536232337"/>
          <c:h val="0.84734444602685477"/>
        </c:manualLayout>
      </c:layout>
      <c:barChart>
        <c:barDir val="bar"/>
        <c:grouping val="stacked"/>
        <c:varyColors val="0"/>
        <c:ser>
          <c:idx val="0"/>
          <c:order val="0"/>
          <c:tx>
            <c:strRef>
              <c:f>'Диаграммы для доклада'!$B$90</c:f>
              <c:strCache>
                <c:ptCount val="1"/>
                <c:pt idx="0">
                  <c:v>Неудовлетворительно</c:v>
                </c:pt>
              </c:strCache>
            </c:strRef>
          </c:tx>
          <c:spPr>
            <a:solidFill>
              <a:schemeClr val="accent1"/>
            </a:solidFill>
            <a:ln>
              <a:noFill/>
            </a:ln>
            <a:effectLst/>
          </c:spPr>
          <c:invertIfNegative val="0"/>
          <c:cat>
            <c:strRef>
              <c:f>'Диаграммы для доклада'!$A$91:$A$96</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доклада'!$B$91:$B$96</c:f>
              <c:numCache>
                <c:formatCode>0.00</c:formatCode>
                <c:ptCount val="6"/>
                <c:pt idx="0">
                  <c:v>0</c:v>
                </c:pt>
                <c:pt idx="1">
                  <c:v>0</c:v>
                </c:pt>
                <c:pt idx="2">
                  <c:v>0</c:v>
                </c:pt>
                <c:pt idx="3">
                  <c:v>0</c:v>
                </c:pt>
                <c:pt idx="4">
                  <c:v>0</c:v>
                </c:pt>
                <c:pt idx="5">
                  <c:v>0</c:v>
                </c:pt>
              </c:numCache>
            </c:numRef>
          </c:val>
          <c:extLst xmlns:c16r2="http://schemas.microsoft.com/office/drawing/2015/06/chart">
            <c:ext xmlns:c16="http://schemas.microsoft.com/office/drawing/2014/chart" uri="{C3380CC4-5D6E-409C-BE32-E72D297353CC}">
              <c16:uniqueId val="{00000006-51A2-495A-97AD-62CDB0A7D1C2}"/>
            </c:ext>
          </c:extLst>
        </c:ser>
        <c:ser>
          <c:idx val="1"/>
          <c:order val="1"/>
          <c:tx>
            <c:strRef>
              <c:f>'Диаграммы для доклада'!$C$90</c:f>
              <c:strCache>
                <c:ptCount val="1"/>
                <c:pt idx="0">
                  <c:v>Ниже среднего</c:v>
                </c:pt>
              </c:strCache>
            </c:strRef>
          </c:tx>
          <c:spPr>
            <a:solidFill>
              <a:schemeClr val="accent2"/>
            </a:solidFill>
            <a:ln>
              <a:noFill/>
            </a:ln>
            <a:effectLst/>
          </c:spPr>
          <c:invertIfNegative val="0"/>
          <c:dLbls>
            <c:dLbl>
              <c:idx val="0"/>
              <c:delete val="1"/>
              <c:extLst xmlns:c16r2="http://schemas.microsoft.com/office/drawing/2015/06/chart">
                <c:ext xmlns:c16="http://schemas.microsoft.com/office/drawing/2014/chart" uri="{C3380CC4-5D6E-409C-BE32-E72D297353CC}">
                  <c16:uniqueId val="{00000007-51A2-495A-97AD-62CDB0A7D1C2}"/>
                </c:ext>
                <c:ext xmlns:c15="http://schemas.microsoft.com/office/drawing/2012/chart" uri="{CE6537A1-D6FC-4f65-9D91-7224C49458BB}"/>
              </c:extLst>
            </c:dLbl>
            <c:dLbl>
              <c:idx val="1"/>
              <c:delete val="1"/>
              <c:extLst xmlns:c16r2="http://schemas.microsoft.com/office/drawing/2015/06/chart">
                <c:ext xmlns:c16="http://schemas.microsoft.com/office/drawing/2014/chart" uri="{C3380CC4-5D6E-409C-BE32-E72D297353CC}">
                  <c16:uniqueId val="{00000008-51A2-495A-97AD-62CDB0A7D1C2}"/>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9-51A2-495A-97AD-62CDB0A7D1C2}"/>
                </c:ext>
                <c:ext xmlns:c15="http://schemas.microsoft.com/office/drawing/2012/chart" uri="{CE6537A1-D6FC-4f65-9D91-7224C49458BB}"/>
              </c:extLst>
            </c:dLbl>
            <c:dLbl>
              <c:idx val="3"/>
              <c:layout>
                <c:manualLayout>
                  <c:x val="-3.8888215451342105E-3"/>
                  <c:y val="-8.5102411983996568E-2"/>
                </c:manualLayout>
              </c:layout>
              <c:tx>
                <c:rich>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fld id="{DC02772E-3376-44BB-B448-A51469C29DD7}" type="VALUE">
                      <a:rPr lang="en-US" b="1"/>
                      <a:pPr>
                        <a:defRPr/>
                      </a:pPr>
                      <a:t>[ЗНАЧЕНИЕ]</a:t>
                    </a:fld>
                    <a:endParaRPr lang="ru-RU"/>
                  </a:p>
                </c:rich>
              </c:tx>
              <c:spPr>
                <a:solidFill>
                  <a:srgbClr val="FFE699"/>
                </a:solid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extLst>
                <c:ext xmlns:c15="http://schemas.microsoft.com/office/drawing/2012/chart" uri="{CE6537A1-D6FC-4f65-9D91-7224C49458BB}">
                  <c15:layout/>
                  <c15:dlblFieldTable/>
                  <c15:showDataLabelsRange val="0"/>
                </c:ext>
              </c:extLst>
            </c:dLbl>
            <c:dLbl>
              <c:idx val="4"/>
              <c:delete val="1"/>
              <c:extLst xmlns:c16r2="http://schemas.microsoft.com/office/drawing/2015/06/chart">
                <c:ext xmlns:c16="http://schemas.microsoft.com/office/drawing/2014/chart" uri="{C3380CC4-5D6E-409C-BE32-E72D297353CC}">
                  <c16:uniqueId val="{0000000A-51A2-495A-97AD-62CDB0A7D1C2}"/>
                </c:ext>
                <c:ext xmlns:c15="http://schemas.microsoft.com/office/drawing/2012/chart" uri="{CE6537A1-D6FC-4f65-9D91-7224C49458BB}"/>
              </c:extLst>
            </c:dLbl>
            <c:dLbl>
              <c:idx val="5"/>
              <c:delete val="1"/>
              <c:extLst xmlns:c16r2="http://schemas.microsoft.com/office/drawing/2015/06/chart">
                <c:ext xmlns:c16="http://schemas.microsoft.com/office/drawing/2014/chart" uri="{C3380CC4-5D6E-409C-BE32-E72D297353CC}">
                  <c16:uniqueId val="{0000000B-51A2-495A-97AD-62CDB0A7D1C2}"/>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'Диаграммы для доклада'!$A$91:$A$96</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доклада'!$C$91:$C$96</c:f>
              <c:numCache>
                <c:formatCode>0.00</c:formatCode>
                <c:ptCount val="6"/>
                <c:pt idx="0">
                  <c:v>0</c:v>
                </c:pt>
                <c:pt idx="1">
                  <c:v>0</c:v>
                </c:pt>
                <c:pt idx="2">
                  <c:v>0</c:v>
                </c:pt>
                <c:pt idx="3">
                  <c:v>0.17985611510791366</c:v>
                </c:pt>
                <c:pt idx="4">
                  <c:v>0</c:v>
                </c:pt>
                <c:pt idx="5">
                  <c:v>0</c:v>
                </c:pt>
              </c:numCache>
            </c:numRef>
          </c:val>
          <c:extLst xmlns:c16r2="http://schemas.microsoft.com/office/drawing/2015/06/chart">
            <c:ext xmlns:c16="http://schemas.microsoft.com/office/drawing/2014/chart" uri="{C3380CC4-5D6E-409C-BE32-E72D297353CC}">
              <c16:uniqueId val="{0000000C-51A2-495A-97AD-62CDB0A7D1C2}"/>
            </c:ext>
          </c:extLst>
        </c:ser>
        <c:ser>
          <c:idx val="2"/>
          <c:order val="2"/>
          <c:tx>
            <c:strRef>
              <c:f>'Диаграммы для доклада'!$D$90</c:f>
              <c:strCache>
                <c:ptCount val="1"/>
                <c:pt idx="0">
                  <c:v>Удовлетворительно</c:v>
                </c:pt>
              </c:strCache>
            </c:strRef>
          </c:tx>
          <c:spPr>
            <a:solidFill>
              <a:schemeClr val="accent3"/>
            </a:solidFill>
            <a:ln>
              <a:noFill/>
            </a:ln>
            <a:effectLst/>
          </c:spPr>
          <c:invertIfNegative val="0"/>
          <c:dLbls>
            <c:dLbl>
              <c:idx val="0"/>
              <c:delete val="1"/>
              <c:extLst xmlns:c16r2="http://schemas.microsoft.com/office/drawing/2015/06/chart">
                <c:ext xmlns:c16="http://schemas.microsoft.com/office/drawing/2014/chart" uri="{C3380CC4-5D6E-409C-BE32-E72D297353CC}">
                  <c16:uniqueId val="{0000000D-51A2-495A-97AD-62CDB0A7D1C2}"/>
                </c:ext>
                <c:ext xmlns:c15="http://schemas.microsoft.com/office/drawing/2012/chart" uri="{CE6537A1-D6FC-4f65-9D91-7224C49458BB}"/>
              </c:extLst>
            </c:dLbl>
            <c:dLbl>
              <c:idx val="1"/>
              <c:delete val="1"/>
              <c:extLst xmlns:c16r2="http://schemas.microsoft.com/office/drawing/2015/06/chart">
                <c:ext xmlns:c16="http://schemas.microsoft.com/office/drawing/2014/chart" uri="{C3380CC4-5D6E-409C-BE32-E72D297353CC}">
                  <c16:uniqueId val="{0000000E-51A2-495A-97AD-62CDB0A7D1C2}"/>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F-51A2-495A-97AD-62CDB0A7D1C2}"/>
                </c:ext>
                <c:ext xmlns:c15="http://schemas.microsoft.com/office/drawing/2012/chart" uri="{CE6537A1-D6FC-4f65-9D91-7224C49458BB}"/>
              </c:extLst>
            </c:dLbl>
            <c:dLbl>
              <c:idx val="3"/>
              <c:layout>
                <c:manualLayout>
                  <c:x val="2.5277541850406364E-2"/>
                  <c:y val="-1.8176784474303192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4"/>
              <c:delete val="1"/>
              <c:extLst xmlns:c16r2="http://schemas.microsoft.com/office/drawing/2015/06/chart">
                <c:ext xmlns:c16="http://schemas.microsoft.com/office/drawing/2014/chart" uri="{C3380CC4-5D6E-409C-BE32-E72D297353CC}">
                  <c16:uniqueId val="{00000010-51A2-495A-97AD-62CDB0A7D1C2}"/>
                </c:ext>
                <c:ext xmlns:c15="http://schemas.microsoft.com/office/drawing/2012/chart" uri="{CE6537A1-D6FC-4f65-9D91-7224C49458BB}"/>
              </c:extLst>
            </c:dLbl>
            <c:dLbl>
              <c:idx val="5"/>
              <c:delete val="1"/>
              <c:extLst xmlns:c16r2="http://schemas.microsoft.com/office/drawing/2015/06/chart">
                <c:ext xmlns:c16="http://schemas.microsoft.com/office/drawing/2014/chart" uri="{C3380CC4-5D6E-409C-BE32-E72D297353CC}">
                  <c16:uniqueId val="{00000011-51A2-495A-97AD-62CDB0A7D1C2}"/>
                </c:ext>
                <c:ext xmlns:c15="http://schemas.microsoft.com/office/drawing/2012/chart" uri="{CE6537A1-D6FC-4f65-9D91-7224C49458BB}"/>
              </c:extLst>
            </c:dLbl>
            <c:spPr>
              <a:solidFill>
                <a:schemeClr val="bg1">
                  <a:lumMod val="65000"/>
                </a:schemeClr>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'Диаграммы для доклада'!$A$91:$A$96</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доклада'!$D$91:$D$96</c:f>
              <c:numCache>
                <c:formatCode>0.00</c:formatCode>
                <c:ptCount val="6"/>
                <c:pt idx="0">
                  <c:v>0</c:v>
                </c:pt>
                <c:pt idx="1">
                  <c:v>0</c:v>
                </c:pt>
                <c:pt idx="2">
                  <c:v>0</c:v>
                </c:pt>
                <c:pt idx="3">
                  <c:v>3.1474820143884892</c:v>
                </c:pt>
                <c:pt idx="4">
                  <c:v>0</c:v>
                </c:pt>
                <c:pt idx="5">
                  <c:v>0</c:v>
                </c:pt>
              </c:numCache>
            </c:numRef>
          </c:val>
          <c:extLst xmlns:c16r2="http://schemas.microsoft.com/office/drawing/2015/06/chart">
            <c:ext xmlns:c16="http://schemas.microsoft.com/office/drawing/2014/chart" uri="{C3380CC4-5D6E-409C-BE32-E72D297353CC}">
              <c16:uniqueId val="{00000012-51A2-495A-97AD-62CDB0A7D1C2}"/>
            </c:ext>
          </c:extLst>
        </c:ser>
        <c:ser>
          <c:idx val="3"/>
          <c:order val="3"/>
          <c:tx>
            <c:strRef>
              <c:f>'Диаграммы для доклада'!$E$90</c:f>
              <c:strCache>
                <c:ptCount val="1"/>
                <c:pt idx="0">
                  <c:v>Хорошо</c:v>
                </c:pt>
              </c:strCache>
            </c:strRef>
          </c:tx>
          <c:spPr>
            <a:solidFill>
              <a:schemeClr val="accent4"/>
            </a:solidFill>
            <a:ln>
              <a:noFill/>
            </a:ln>
            <a:effectLst/>
          </c:spPr>
          <c:invertIfNegative val="0"/>
          <c:dLbls>
            <c:dLbl>
              <c:idx val="0"/>
              <c:delete val="1"/>
              <c:extLst xmlns:c16r2="http://schemas.microsoft.com/office/drawing/2015/06/chart">
                <c:ext xmlns:c16="http://schemas.microsoft.com/office/drawing/2014/chart" uri="{C3380CC4-5D6E-409C-BE32-E72D297353CC}">
                  <c16:uniqueId val="{00000013-51A2-495A-97AD-62CDB0A7D1C2}"/>
                </c:ext>
                <c:ext xmlns:c15="http://schemas.microsoft.com/office/drawing/2012/chart" uri="{CE6537A1-D6FC-4f65-9D91-7224C49458BB}"/>
              </c:extLst>
            </c:dLbl>
            <c:dLbl>
              <c:idx val="1"/>
              <c:layout>
                <c:manualLayout>
                  <c:x val="-9.6556682269821042E-3"/>
                  <c:y val="-4.6873437691880793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delete val="1"/>
              <c:extLst xmlns:c16r2="http://schemas.microsoft.com/office/drawing/2015/06/chart">
                <c:ext xmlns:c16="http://schemas.microsoft.com/office/drawing/2014/chart" uri="{C3380CC4-5D6E-409C-BE32-E72D297353CC}">
                  <c16:uniqueId val="{00000015-51A2-495A-97AD-62CDB0A7D1C2}"/>
                </c:ext>
                <c:ext xmlns:c15="http://schemas.microsoft.com/office/drawing/2012/chart" uri="{CE6537A1-D6FC-4f65-9D91-7224C49458BB}"/>
              </c:extLst>
            </c:dLbl>
            <c:dLbl>
              <c:idx val="3"/>
              <c:layout>
                <c:manualLayout>
                  <c:x val="1.7086328878465482E-2"/>
                  <c:y val="0"/>
                </c:manualLayout>
              </c:layout>
              <c:showLegendKey val="0"/>
              <c:showVal val="1"/>
              <c:showCatName val="0"/>
              <c:showSerName val="0"/>
              <c:showPercent val="0"/>
              <c:showBubbleSize val="0"/>
              <c:extLst>
                <c:ext xmlns:c15="http://schemas.microsoft.com/office/drawing/2012/chart" uri="{CE6537A1-D6FC-4f65-9D91-7224C49458BB}">
                  <c15:layout/>
                </c:ext>
              </c:extLst>
            </c:dLbl>
            <c:dLbl>
              <c:idx val="4"/>
              <c:layout>
                <c:manualLayout>
                  <c:x val="-8.905783328808037E-4"/>
                  <c:y val="-4.3064165345527976E-2"/>
                </c:manualLayout>
              </c:layout>
              <c:spPr>
                <a:solidFill>
                  <a:srgbClr val="00B0F0"/>
                </a:solidFill>
                <a:ln>
                  <a:noFill/>
                </a:ln>
                <a:effectLst/>
              </c:spPr>
              <c:txPr>
                <a:bodyPr rot="0" spcFirstLastPara="1" vertOverflow="ellipsis" vert="horz" wrap="square" anchor="ctr" anchorCtr="1"/>
                <a:lstStyle/>
                <a:p>
                  <a:pPr>
                    <a:defRPr sz="1000" b="1"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6-51A2-495A-97AD-62CDB0A7D1C2}"/>
                </c:ext>
                <c:ext xmlns:c15="http://schemas.microsoft.com/office/drawing/2012/chart" uri="{CE6537A1-D6FC-4f65-9D91-7224C49458BB}">
                  <c15:layout/>
                </c:ext>
              </c:extLst>
            </c:dLbl>
            <c:dLbl>
              <c:idx val="5"/>
              <c:delete val="1"/>
              <c:extLst xmlns:c16r2="http://schemas.microsoft.com/office/drawing/2015/06/chart">
                <c:ext xmlns:c16="http://schemas.microsoft.com/office/drawing/2014/chart" uri="{C3380CC4-5D6E-409C-BE32-E72D297353CC}">
                  <c16:uniqueId val="{00000017-51A2-495A-97AD-62CDB0A7D1C2}"/>
                </c:ext>
                <c:ext xmlns:c15="http://schemas.microsoft.com/office/drawing/2012/chart" uri="{CE6537A1-D6FC-4f65-9D91-7224C49458BB}"/>
              </c:extLst>
            </c:dLbl>
            <c:spPr>
              <a:solidFill>
                <a:srgbClr val="00B0F0"/>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shade val="95000"/>
                          <a:satMod val="105000"/>
                        </a:schemeClr>
                      </a:solidFill>
                      <a:prstDash val="solid"/>
                      <a:round/>
                    </a:ln>
                    <a:effectLst/>
                  </c:spPr>
                </c15:leaderLines>
              </c:ext>
            </c:extLst>
          </c:dLbls>
          <c:cat>
            <c:strRef>
              <c:f>'Диаграммы для доклада'!$A$91:$A$96</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доклада'!$E$91:$E$96</c:f>
              <c:numCache>
                <c:formatCode>0.00</c:formatCode>
                <c:ptCount val="6"/>
                <c:pt idx="0">
                  <c:v>8.9928057553956831E-2</c:v>
                </c:pt>
                <c:pt idx="1">
                  <c:v>3.6870503597122304</c:v>
                </c:pt>
                <c:pt idx="2">
                  <c:v>0.26978417266187049</c:v>
                </c:pt>
                <c:pt idx="3">
                  <c:v>20.503597122302157</c:v>
                </c:pt>
                <c:pt idx="4">
                  <c:v>1.079136690647482</c:v>
                </c:pt>
                <c:pt idx="5">
                  <c:v>0</c:v>
                </c:pt>
              </c:numCache>
            </c:numRef>
          </c:val>
          <c:extLst xmlns:c16r2="http://schemas.microsoft.com/office/drawing/2015/06/chart">
            <c:ext xmlns:c16="http://schemas.microsoft.com/office/drawing/2014/chart" uri="{C3380CC4-5D6E-409C-BE32-E72D297353CC}">
              <c16:uniqueId val="{00000018-51A2-495A-97AD-62CDB0A7D1C2}"/>
            </c:ext>
          </c:extLst>
        </c:ser>
        <c:ser>
          <c:idx val="4"/>
          <c:order val="4"/>
          <c:tx>
            <c:strRef>
              <c:f>'Диаграммы для доклада'!$F$90</c:f>
              <c:strCache>
                <c:ptCount val="1"/>
                <c:pt idx="0">
                  <c:v>Отлично</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'Диаграммы для доклада'!$A$91:$A$96</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доклада'!$F$91:$F$96</c:f>
              <c:numCache>
                <c:formatCode>0.00</c:formatCode>
                <c:ptCount val="6"/>
                <c:pt idx="0">
                  <c:v>99.910071942446038</c:v>
                </c:pt>
                <c:pt idx="1">
                  <c:v>96.312949640287769</c:v>
                </c:pt>
                <c:pt idx="2">
                  <c:v>99.730215827338128</c:v>
                </c:pt>
                <c:pt idx="3">
                  <c:v>76.169064748201436</c:v>
                </c:pt>
                <c:pt idx="4">
                  <c:v>98.920863309352512</c:v>
                </c:pt>
                <c:pt idx="5">
                  <c:v>100</c:v>
                </c:pt>
              </c:numCache>
            </c:numRef>
          </c:val>
          <c:extLst xmlns:c16r2="http://schemas.microsoft.com/office/drawing/2015/06/chart">
            <c:ext xmlns:c16="http://schemas.microsoft.com/office/drawing/2014/chart" uri="{C3380CC4-5D6E-409C-BE32-E72D297353CC}">
              <c16:uniqueId val="{00000019-51A2-495A-97AD-62CDB0A7D1C2}"/>
            </c:ext>
          </c:extLst>
        </c:ser>
        <c:dLbls>
          <c:showLegendKey val="0"/>
          <c:showVal val="0"/>
          <c:showCatName val="0"/>
          <c:showSerName val="0"/>
          <c:showPercent val="0"/>
          <c:showBubbleSize val="0"/>
        </c:dLbls>
        <c:gapWidth val="150"/>
        <c:overlap val="100"/>
        <c:axId val="-1498506768"/>
        <c:axId val="-1498506224"/>
      </c:barChart>
      <c:catAx>
        <c:axId val="-1498506768"/>
        <c:scaling>
          <c:orientation val="minMax"/>
        </c:scaling>
        <c:delete val="0"/>
        <c:axPos val="l"/>
        <c:numFmt formatCode="General" sourceLinked="0"/>
        <c:majorTickMark val="out"/>
        <c:minorTickMark val="none"/>
        <c:tickLblPos val="nextTo"/>
        <c:spPr>
          <a:noFill/>
          <a:ln w="9525" cap="flat" cmpd="sng" algn="ctr">
            <a:solidFill>
              <a:schemeClr val="tx1">
                <a:tint val="75000"/>
                <a:shade val="95000"/>
                <a:satMod val="105000"/>
              </a:schemeClr>
            </a:solidFill>
            <a:prstDash val="solid"/>
            <a:round/>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crossAx val="-1498506224"/>
        <c:crosses val="autoZero"/>
        <c:auto val="1"/>
        <c:lblAlgn val="ctr"/>
        <c:lblOffset val="100"/>
        <c:noMultiLvlLbl val="0"/>
      </c:catAx>
      <c:valAx>
        <c:axId val="-1498506224"/>
        <c:scaling>
          <c:orientation val="minMax"/>
        </c:scaling>
        <c:delete val="1"/>
        <c:axPos val="b"/>
        <c:numFmt formatCode="0.00" sourceLinked="1"/>
        <c:majorTickMark val="out"/>
        <c:minorTickMark val="none"/>
        <c:tickLblPos val="nextTo"/>
        <c:crossAx val="-149850676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ru-RU"/>
        </a:p>
      </c:txPr>
    </c:legend>
    <c:plotVisOnly val="1"/>
    <c:dispBlanksAs val="gap"/>
    <c:showDLblsOverMax val="0"/>
  </c:chart>
  <c:spPr>
    <a:noFill/>
    <a:ln w="9525" cap="flat" cmpd="sng" algn="ctr">
      <a:noFill/>
      <a:prstDash val="solid"/>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a:t>1-10 место</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'Диаграммы для доклада'!$B$125:$B$134</c:f>
              <c:strCache>
                <c:ptCount val="10"/>
                <c:pt idx="0">
                  <c:v>Талицкий ГО</c:v>
                </c:pt>
                <c:pt idx="1">
                  <c:v>Каменский ГО</c:v>
                </c:pt>
                <c:pt idx="2">
                  <c:v>Байкаловский МР</c:v>
                </c:pt>
                <c:pt idx="3">
                  <c:v>город Нижний Тагил</c:v>
                </c:pt>
                <c:pt idx="4">
                  <c:v>Новоуральский ГО</c:v>
                </c:pt>
                <c:pt idx="5">
                  <c:v>Артинский ГО</c:v>
                </c:pt>
                <c:pt idx="6">
                  <c:v>ГО Староуткинск</c:v>
                </c:pt>
                <c:pt idx="7">
                  <c:v>Каменск-Уральский ГО</c:v>
                </c:pt>
                <c:pt idx="8">
                  <c:v>Тавдинский ГО</c:v>
                </c:pt>
                <c:pt idx="9">
                  <c:v>Камышловский ГО</c:v>
                </c:pt>
              </c:strCache>
            </c:strRef>
          </c:cat>
          <c:val>
            <c:numRef>
              <c:f>'Диаграммы для доклада'!$D$125:$D$134</c:f>
              <c:numCache>
                <c:formatCode>0.00</c:formatCode>
                <c:ptCount val="10"/>
                <c:pt idx="0">
                  <c:v>95.183714285714302</c:v>
                </c:pt>
                <c:pt idx="1">
                  <c:v>95.231999999999999</c:v>
                </c:pt>
                <c:pt idx="2">
                  <c:v>95.347818181818184</c:v>
                </c:pt>
                <c:pt idx="3">
                  <c:v>95.616129032258044</c:v>
                </c:pt>
                <c:pt idx="4">
                  <c:v>95.885692307692295</c:v>
                </c:pt>
                <c:pt idx="5">
                  <c:v>96.095846153846125</c:v>
                </c:pt>
                <c:pt idx="6">
                  <c:v>96.188000000000017</c:v>
                </c:pt>
                <c:pt idx="7">
                  <c:v>96.28135483870966</c:v>
                </c:pt>
                <c:pt idx="8">
                  <c:v>96.740374999999986</c:v>
                </c:pt>
                <c:pt idx="9">
                  <c:v>97.419600000000003</c:v>
                </c:pt>
              </c:numCache>
            </c:numRef>
          </c:val>
          <c:extLst xmlns:c16r2="http://schemas.microsoft.com/office/drawing/2015/06/chart">
            <c:ext xmlns:c16="http://schemas.microsoft.com/office/drawing/2014/chart" uri="{C3380CC4-5D6E-409C-BE32-E72D297353CC}">
              <c16:uniqueId val="{00000000-5ED6-4F56-8038-3D3346764023}"/>
            </c:ext>
          </c:extLst>
        </c:ser>
        <c:dLbls>
          <c:dLblPos val="outEnd"/>
          <c:showLegendKey val="0"/>
          <c:showVal val="1"/>
          <c:showCatName val="0"/>
          <c:showSerName val="0"/>
          <c:showPercent val="0"/>
          <c:showBubbleSize val="0"/>
        </c:dLbls>
        <c:gapWidth val="182"/>
        <c:axId val="-1092790560"/>
        <c:axId val="-1092783488"/>
      </c:barChart>
      <c:catAx>
        <c:axId val="-10927905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092783488"/>
        <c:crosses val="autoZero"/>
        <c:auto val="1"/>
        <c:lblAlgn val="ctr"/>
        <c:lblOffset val="100"/>
        <c:noMultiLvlLbl val="0"/>
      </c:catAx>
      <c:valAx>
        <c:axId val="-1092783488"/>
        <c:scaling>
          <c:orientation val="minMax"/>
        </c:scaling>
        <c:delete val="1"/>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crossAx val="-10927905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sz="1400" b="0" i="0" u="none" strike="noStrike" baseline="0">
                <a:effectLst/>
              </a:rPr>
              <a:t>64-73</a:t>
            </a:r>
            <a:r>
              <a:rPr lang="ru-RU" sz="1400" b="0" i="0" u="none" strike="noStrike" baseline="0"/>
              <a:t>  место</a:t>
            </a:r>
            <a:endParaRPr lang="ru-RU"/>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'Диаграммы для доклада'!$G$125:$G$134</c:f>
              <c:strCache>
                <c:ptCount val="10"/>
                <c:pt idx="0">
                  <c:v>ЗАТО Свободный</c:v>
                </c:pt>
                <c:pt idx="1">
                  <c:v>Гаринский ГО</c:v>
                </c:pt>
                <c:pt idx="2">
                  <c:v>ГО Рефтинский</c:v>
                </c:pt>
                <c:pt idx="3">
                  <c:v>Кушвинский ГО</c:v>
                </c:pt>
                <c:pt idx="4">
                  <c:v>Белоярский ГО</c:v>
                </c:pt>
                <c:pt idx="5">
                  <c:v>Шалинский ГО</c:v>
                </c:pt>
                <c:pt idx="6">
                  <c:v>ГО Среднеуральск</c:v>
                </c:pt>
                <c:pt idx="7">
                  <c:v>ГО Верх-Нейвинский</c:v>
                </c:pt>
                <c:pt idx="8">
                  <c:v>Волчанский ГО</c:v>
                </c:pt>
                <c:pt idx="9">
                  <c:v>Таборинский МР</c:v>
                </c:pt>
              </c:strCache>
            </c:strRef>
          </c:cat>
          <c:val>
            <c:numRef>
              <c:f>'Диаграммы для доклада'!$I$125:$I$134</c:f>
              <c:numCache>
                <c:formatCode>0.00</c:formatCode>
                <c:ptCount val="10"/>
                <c:pt idx="0">
                  <c:v>84.975999999999999</c:v>
                </c:pt>
                <c:pt idx="1">
                  <c:v>87.675999999999988</c:v>
                </c:pt>
                <c:pt idx="2">
                  <c:v>87.694999999999993</c:v>
                </c:pt>
                <c:pt idx="3">
                  <c:v>88.067666666666653</c:v>
                </c:pt>
                <c:pt idx="4">
                  <c:v>88.14</c:v>
                </c:pt>
                <c:pt idx="5">
                  <c:v>88.643999999999991</c:v>
                </c:pt>
                <c:pt idx="6">
                  <c:v>89.75</c:v>
                </c:pt>
                <c:pt idx="7">
                  <c:v>90.068000000000012</c:v>
                </c:pt>
                <c:pt idx="8">
                  <c:v>90.472999999999999</c:v>
                </c:pt>
                <c:pt idx="9">
                  <c:v>90.633571428571429</c:v>
                </c:pt>
              </c:numCache>
            </c:numRef>
          </c:val>
          <c:extLst xmlns:c16r2="http://schemas.microsoft.com/office/drawing/2015/06/chart">
            <c:ext xmlns:c16="http://schemas.microsoft.com/office/drawing/2014/chart" uri="{C3380CC4-5D6E-409C-BE32-E72D297353CC}">
              <c16:uniqueId val="{00000000-5ED6-4F56-8038-3D3346764023}"/>
            </c:ext>
          </c:extLst>
        </c:ser>
        <c:dLbls>
          <c:dLblPos val="outEnd"/>
          <c:showLegendKey val="0"/>
          <c:showVal val="1"/>
          <c:showCatName val="0"/>
          <c:showSerName val="0"/>
          <c:showPercent val="0"/>
          <c:showBubbleSize val="0"/>
        </c:dLbls>
        <c:gapWidth val="182"/>
        <c:axId val="-1092796000"/>
        <c:axId val="-1092795456"/>
      </c:barChart>
      <c:catAx>
        <c:axId val="-10927960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092795456"/>
        <c:crosses val="autoZero"/>
        <c:auto val="1"/>
        <c:lblAlgn val="ctr"/>
        <c:lblOffset val="100"/>
        <c:noMultiLvlLbl val="0"/>
      </c:catAx>
      <c:valAx>
        <c:axId val="-1092795456"/>
        <c:scaling>
          <c:orientation val="minMax"/>
        </c:scaling>
        <c:delete val="1"/>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crossAx val="-10927960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ru-RU"/>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spPr>
            <a:solidFill>
              <a:srgbClr val="7030A0"/>
            </a:solidFill>
          </c:spPr>
          <c:invertIfNegative val="0"/>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'Диаграммы для доклада'!$A$41:$A$50</c:f>
              <c:strCache>
                <c:ptCount val="10"/>
                <c:pt idx="0">
                  <c:v>ГБОУ СО «Колчеданская школа-интернат» - Каменский ГО</c:v>
                </c:pt>
                <c:pt idx="1">
                  <c:v>МАОУ СОШ № 4 с УИОП АГО, средняя школа № 4     - Асбестовский ГО</c:v>
                </c:pt>
                <c:pt idx="2">
                  <c:v>МАОУ «Байкаловская СОШ» - Байкаловский МР</c:v>
                </c:pt>
                <c:pt idx="3">
                  <c:v>МАОУ «Староартинская СОШ» - Артинский ГО</c:v>
                </c:pt>
                <c:pt idx="4">
                  <c:v>ГБОУ СО «Верхнесинячихинская школа-интернат» - Алапаевское МО</c:v>
                </c:pt>
                <c:pt idx="5">
                  <c:v>МАОУ «Школа № 58» КГО - Камышловский ГО</c:v>
                </c:pt>
                <c:pt idx="6">
                  <c:v>МБОУ ООШ села Филькино - Серовский ГО</c:v>
                </c:pt>
                <c:pt idx="7">
                  <c:v>МБОУ «Поташкинская СОШ» - Артинский ГО</c:v>
                </c:pt>
                <c:pt idx="8">
                  <c:v>МКОУ «Рыбниковская СОШ» - Каменский ГО</c:v>
                </c:pt>
                <c:pt idx="9">
                  <c:v>МКОУ «РВСОШ» - Каменский ГО</c:v>
                </c:pt>
              </c:strCache>
            </c:strRef>
          </c:cat>
          <c:val>
            <c:numRef>
              <c:f>'Диаграммы для доклада'!$B$41:$B$50</c:f>
              <c:numCache>
                <c:formatCode>0.00</c:formatCode>
                <c:ptCount val="10"/>
                <c:pt idx="0">
                  <c:v>99.759999999999991</c:v>
                </c:pt>
                <c:pt idx="1">
                  <c:v>99.804000000000002</c:v>
                </c:pt>
                <c:pt idx="2">
                  <c:v>99.807999999999993</c:v>
                </c:pt>
                <c:pt idx="3">
                  <c:v>99.818000000000012</c:v>
                </c:pt>
                <c:pt idx="4">
                  <c:v>99.861999999999995</c:v>
                </c:pt>
                <c:pt idx="5">
                  <c:v>99.904000000000011</c:v>
                </c:pt>
                <c:pt idx="6">
                  <c:v>99.953999999999994</c:v>
                </c:pt>
                <c:pt idx="7">
                  <c:v>100</c:v>
                </c:pt>
                <c:pt idx="8">
                  <c:v>100</c:v>
                </c:pt>
                <c:pt idx="9">
                  <c:v>100</c:v>
                </c:pt>
              </c:numCache>
            </c:numRef>
          </c:val>
          <c:extLst xmlns:c16r2="http://schemas.microsoft.com/office/drawing/2015/06/chart">
            <c:ext xmlns:c16="http://schemas.microsoft.com/office/drawing/2014/chart" uri="{C3380CC4-5D6E-409C-BE32-E72D297353CC}">
              <c16:uniqueId val="{00000000-6A9C-4233-AEFE-27EE9E1D3ECC}"/>
            </c:ext>
          </c:extLst>
        </c:ser>
        <c:dLbls>
          <c:dLblPos val="outEnd"/>
          <c:showLegendKey val="0"/>
          <c:showVal val="1"/>
          <c:showCatName val="0"/>
          <c:showSerName val="0"/>
          <c:showPercent val="0"/>
          <c:showBubbleSize val="0"/>
        </c:dLbls>
        <c:gapWidth val="150"/>
        <c:axId val="-1709091728"/>
        <c:axId val="-1422573968"/>
      </c:barChart>
      <c:catAx>
        <c:axId val="-1709091728"/>
        <c:scaling>
          <c:orientation val="minMax"/>
        </c:scaling>
        <c:delete val="0"/>
        <c:axPos val="l"/>
        <c:numFmt formatCode="General" sourceLinked="0"/>
        <c:majorTickMark val="out"/>
        <c:minorTickMark val="none"/>
        <c:tickLblPos val="nextTo"/>
        <c:crossAx val="-1422573968"/>
        <c:crosses val="autoZero"/>
        <c:auto val="1"/>
        <c:lblAlgn val="ctr"/>
        <c:lblOffset val="100"/>
        <c:noMultiLvlLbl val="0"/>
      </c:catAx>
      <c:valAx>
        <c:axId val="-1422573968"/>
        <c:scaling>
          <c:orientation val="minMax"/>
        </c:scaling>
        <c:delete val="1"/>
        <c:axPos val="b"/>
        <c:numFmt formatCode="0.00" sourceLinked="1"/>
        <c:majorTickMark val="out"/>
        <c:minorTickMark val="none"/>
        <c:tickLblPos val="nextTo"/>
        <c:crossAx val="-1709091728"/>
        <c:crosses val="autoZero"/>
        <c:crossBetween val="between"/>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tx>
            <c:strRef>
              <c:f>'Диаграммы для доклада'!$B$161</c:f>
              <c:strCache>
                <c:ptCount val="1"/>
                <c:pt idx="0">
                  <c:v>Средний балл за НОКО-2021</c:v>
                </c:pt>
              </c:strCache>
            </c:strRef>
          </c:tx>
          <c:invertIfNegative val="0"/>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'Диаграммы для доклада'!$A$162:$A$167</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доклада'!$B$162:$B$167</c:f>
              <c:numCache>
                <c:formatCode>0.00</c:formatCode>
                <c:ptCount val="6"/>
                <c:pt idx="0">
                  <c:v>86.936366273798754</c:v>
                </c:pt>
                <c:pt idx="1">
                  <c:v>91.165457842248358</c:v>
                </c:pt>
                <c:pt idx="2">
                  <c:v>92.855122393472158</c:v>
                </c:pt>
                <c:pt idx="3">
                  <c:v>68.672801450589375</c:v>
                </c:pt>
                <c:pt idx="4">
                  <c:v>89.44288304623754</c:v>
                </c:pt>
                <c:pt idx="5">
                  <c:v>92.545566636446111</c:v>
                </c:pt>
              </c:numCache>
            </c:numRef>
          </c:val>
          <c:extLst xmlns:c16r2="http://schemas.microsoft.com/office/drawing/2015/06/chart">
            <c:ext xmlns:c16="http://schemas.microsoft.com/office/drawing/2014/chart" uri="{C3380CC4-5D6E-409C-BE32-E72D297353CC}">
              <c16:uniqueId val="{00000000-DF96-4ADF-AFB7-568508042470}"/>
            </c:ext>
          </c:extLst>
        </c:ser>
        <c:ser>
          <c:idx val="1"/>
          <c:order val="1"/>
          <c:tx>
            <c:strRef>
              <c:f>'Диаграммы для доклада'!$C$161</c:f>
              <c:strCache>
                <c:ptCount val="1"/>
                <c:pt idx="0">
                  <c:v>Средний балл за НОКО-2024</c:v>
                </c:pt>
              </c:strCache>
            </c:strRef>
          </c:tx>
          <c:invertIfNegative val="0"/>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'Диаграммы для доклада'!$A$162:$A$167</c:f>
              <c:strCache>
                <c:ptCount val="6"/>
                <c:pt idx="0">
                  <c:v>Итоговый балл</c:v>
                </c:pt>
                <c:pt idx="1">
                  <c:v>Удовлетворенность условиями оказания услуг</c:v>
                </c:pt>
                <c:pt idx="2">
                  <c:v>Доброжелательность, вежливость работников</c:v>
                </c:pt>
                <c:pt idx="3">
                  <c:v>Доступность услуг для инвалидов</c:v>
                </c:pt>
                <c:pt idx="4">
                  <c:v>Комфортность условий</c:v>
                </c:pt>
                <c:pt idx="5">
                  <c:v>Открытость и доступность информации</c:v>
                </c:pt>
              </c:strCache>
            </c:strRef>
          </c:cat>
          <c:val>
            <c:numRef>
              <c:f>'Диаграммы для доклада'!$C$162:$C$167</c:f>
              <c:numCache>
                <c:formatCode>0.00</c:formatCode>
                <c:ptCount val="6"/>
                <c:pt idx="0">
                  <c:v>93.64437636525146</c:v>
                </c:pt>
                <c:pt idx="1">
                  <c:v>92.938309352518033</c:v>
                </c:pt>
                <c:pt idx="2">
                  <c:v>95.120278776978381</c:v>
                </c:pt>
                <c:pt idx="3">
                  <c:v>86.897446043165488</c:v>
                </c:pt>
                <c:pt idx="4">
                  <c:v>94.882401079136585</c:v>
                </c:pt>
                <c:pt idx="5">
                  <c:v>98.38344657445947</c:v>
                </c:pt>
              </c:numCache>
            </c:numRef>
          </c:val>
          <c:extLst xmlns:c16r2="http://schemas.microsoft.com/office/drawing/2015/06/chart">
            <c:ext xmlns:c16="http://schemas.microsoft.com/office/drawing/2014/chart" uri="{C3380CC4-5D6E-409C-BE32-E72D297353CC}">
              <c16:uniqueId val="{00000001-DF96-4ADF-AFB7-568508042470}"/>
            </c:ext>
          </c:extLst>
        </c:ser>
        <c:dLbls>
          <c:dLblPos val="outEnd"/>
          <c:showLegendKey val="0"/>
          <c:showVal val="1"/>
          <c:showCatName val="0"/>
          <c:showSerName val="0"/>
          <c:showPercent val="0"/>
          <c:showBubbleSize val="0"/>
        </c:dLbls>
        <c:gapWidth val="150"/>
        <c:axId val="-1422569616"/>
        <c:axId val="-1422576144"/>
      </c:barChart>
      <c:catAx>
        <c:axId val="-1422569616"/>
        <c:scaling>
          <c:orientation val="minMax"/>
        </c:scaling>
        <c:delete val="0"/>
        <c:axPos val="l"/>
        <c:numFmt formatCode="General" sourceLinked="0"/>
        <c:majorTickMark val="out"/>
        <c:minorTickMark val="none"/>
        <c:tickLblPos val="nextTo"/>
        <c:crossAx val="-1422576144"/>
        <c:crosses val="autoZero"/>
        <c:auto val="1"/>
        <c:lblAlgn val="ctr"/>
        <c:lblOffset val="100"/>
        <c:noMultiLvlLbl val="0"/>
      </c:catAx>
      <c:valAx>
        <c:axId val="-1422576144"/>
        <c:scaling>
          <c:orientation val="minMax"/>
        </c:scaling>
        <c:delete val="1"/>
        <c:axPos val="b"/>
        <c:numFmt formatCode="0.00" sourceLinked="1"/>
        <c:majorTickMark val="out"/>
        <c:minorTickMark val="none"/>
        <c:tickLblPos val="nextTo"/>
        <c:crossAx val="-1422569616"/>
        <c:crosses val="autoZero"/>
        <c:crossBetween val="between"/>
      </c:valAx>
    </c:plotArea>
    <c:legend>
      <c:legendPos val="b"/>
      <c:overlay val="0"/>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w="9525" cap="flat" cmpd="sng" algn="ctr">
          <a:solidFill>
            <a:schemeClr val="tx1">
              <a:tint val="75000"/>
              <a:shade val="95000"/>
              <a:satMod val="105000"/>
            </a:schemeClr>
          </a:solidFill>
          <a:prstDash val="solid"/>
          <a:round/>
        </a:ln>
        <a:effectLst/>
        <a:sp3d contourW="9525">
          <a:contourClr>
            <a:schemeClr val="tx1">
              <a:tint val="75000"/>
              <a:shade val="95000"/>
              <a:satMod val="10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2593786002124904"/>
          <c:y val="0.10921800858274464"/>
          <c:w val="0.78772472766019641"/>
          <c:h val="0.68559838827902375"/>
        </c:manualLayout>
      </c:layout>
      <c:pie3DChart>
        <c:varyColors val="1"/>
        <c:ser>
          <c:idx val="0"/>
          <c:order val="0"/>
          <c:dPt>
            <c:idx val="0"/>
            <c:bubble3D val="0"/>
            <c:spPr>
              <a:solidFill>
                <a:schemeClr val="accent1"/>
              </a:solidFill>
              <a:ln w="9525" cap="flat" cmpd="sng" algn="ctr">
                <a:solidFill>
                  <a:schemeClr val="lt1">
                    <a:shade val="95000"/>
                    <a:satMod val="105000"/>
                  </a:schemeClr>
                </a:solidFill>
                <a:prstDash val="solid"/>
                <a:round/>
              </a:ln>
              <a:effectLst>
                <a:outerShdw blurRad="40000" dist="20000" dir="5400000" rotWithShape="0">
                  <a:srgbClr val="000000">
                    <a:alpha val="38000"/>
                  </a:srgbClr>
                </a:outerShdw>
              </a:effectLst>
              <a:sp3d contourW="9525">
                <a:contourClr>
                  <a:schemeClr val="lt1">
                    <a:shade val="95000"/>
                    <a:satMod val="105000"/>
                  </a:schemeClr>
                </a:contourClr>
              </a:sp3d>
            </c:spPr>
            <c:extLst xmlns:c16r2="http://schemas.microsoft.com/office/drawing/2015/06/chart">
              <c:ext xmlns:c16="http://schemas.microsoft.com/office/drawing/2014/chart" uri="{C3380CC4-5D6E-409C-BE32-E72D297353CC}">
                <c16:uniqueId val="{00000003-614D-4EA5-8C97-E7F7F84D80D2}"/>
              </c:ext>
            </c:extLst>
          </c:dPt>
          <c:dPt>
            <c:idx val="1"/>
            <c:bubble3D val="0"/>
            <c:spPr>
              <a:solidFill>
                <a:schemeClr val="accent2"/>
              </a:solidFill>
              <a:ln w="9525" cap="flat" cmpd="sng" algn="ctr">
                <a:solidFill>
                  <a:schemeClr val="lt1">
                    <a:shade val="95000"/>
                    <a:satMod val="105000"/>
                  </a:schemeClr>
                </a:solidFill>
                <a:prstDash val="solid"/>
                <a:round/>
              </a:ln>
              <a:effectLst>
                <a:outerShdw blurRad="40000" dist="20000" dir="5400000" rotWithShape="0">
                  <a:srgbClr val="000000">
                    <a:alpha val="38000"/>
                  </a:srgbClr>
                </a:outerShdw>
              </a:effectLst>
              <a:sp3d contourW="9525">
                <a:contourClr>
                  <a:schemeClr val="lt1">
                    <a:shade val="95000"/>
                    <a:satMod val="105000"/>
                  </a:schemeClr>
                </a:contourClr>
              </a:sp3d>
            </c:spPr>
            <c:extLst xmlns:c16r2="http://schemas.microsoft.com/office/drawing/2015/06/chart">
              <c:ext xmlns:c16="http://schemas.microsoft.com/office/drawing/2014/chart" uri="{C3380CC4-5D6E-409C-BE32-E72D297353CC}">
                <c16:uniqueId val="{00000002-614D-4EA5-8C97-E7F7F84D80D2}"/>
              </c:ext>
            </c:extLst>
          </c:dPt>
          <c:dPt>
            <c:idx val="2"/>
            <c:bubble3D val="0"/>
            <c:spPr>
              <a:solidFill>
                <a:schemeClr val="accent3"/>
              </a:solidFill>
              <a:ln w="9525" cap="flat" cmpd="sng" algn="ctr">
                <a:solidFill>
                  <a:schemeClr val="lt1">
                    <a:shade val="95000"/>
                    <a:satMod val="105000"/>
                  </a:schemeClr>
                </a:solidFill>
                <a:prstDash val="solid"/>
                <a:round/>
              </a:ln>
              <a:effectLst>
                <a:outerShdw blurRad="40000" dist="20000" dir="5400000" rotWithShape="0">
                  <a:srgbClr val="000000">
                    <a:alpha val="38000"/>
                  </a:srgbClr>
                </a:outerShdw>
              </a:effectLst>
              <a:sp3d contourW="9525">
                <a:contourClr>
                  <a:schemeClr val="lt1">
                    <a:shade val="95000"/>
                    <a:satMod val="105000"/>
                  </a:schemeClr>
                </a:contourClr>
              </a:sp3d>
            </c:spPr>
            <c:extLst xmlns:c16r2="http://schemas.microsoft.com/office/drawing/2015/06/chart">
              <c:ext xmlns:c16="http://schemas.microsoft.com/office/drawing/2014/chart" uri="{C3380CC4-5D6E-409C-BE32-E72D297353CC}">
                <c16:uniqueId val="{00000001-614D-4EA5-8C97-E7F7F84D80D2}"/>
              </c:ext>
            </c:extLst>
          </c:dPt>
          <c:dLbls>
            <c:dLbl>
              <c:idx val="1"/>
              <c:layout>
                <c:manualLayout>
                  <c:x val="-6.955224683131514E-2"/>
                  <c:y val="7.3307456378455885E-3"/>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614D-4EA5-8C97-E7F7F84D80D2}"/>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extLst>
          </c:dLbls>
          <c:cat>
            <c:strRef>
              <c:f>'Диаграммы для доклада'!$A$179:$A$181</c:f>
              <c:strCache>
                <c:ptCount val="3"/>
                <c:pt idx="0">
                  <c:v>Итоговый балл увеличился</c:v>
                </c:pt>
                <c:pt idx="1">
                  <c:v>Итоговый балл уменьшился</c:v>
                </c:pt>
                <c:pt idx="2">
                  <c:v>Итоговый балл не изменился</c:v>
                </c:pt>
              </c:strCache>
            </c:strRef>
          </c:cat>
          <c:val>
            <c:numRef>
              <c:f>'Диаграммы для доклада'!$B$179:$B$181</c:f>
              <c:numCache>
                <c:formatCode>0.00%</c:formatCode>
                <c:ptCount val="3"/>
                <c:pt idx="0">
                  <c:v>0.91726618705035978</c:v>
                </c:pt>
                <c:pt idx="1">
                  <c:v>7.464028776978418E-2</c:v>
                </c:pt>
                <c:pt idx="2">
                  <c:v>8.0935251798561151E-3</c:v>
                </c:pt>
              </c:numCache>
            </c:numRef>
          </c:val>
          <c:extLst xmlns:c16r2="http://schemas.microsoft.com/office/drawing/2015/06/chart">
            <c:ext xmlns:c16="http://schemas.microsoft.com/office/drawing/2014/chart" uri="{C3380CC4-5D6E-409C-BE32-E72D297353CC}">
              <c16:uniqueId val="{00000000-614D-4EA5-8C97-E7F7F84D80D2}"/>
            </c:ext>
          </c:extLst>
        </c:ser>
        <c:dLbls>
          <c:dLblPos val="outEnd"/>
          <c:showLegendKey val="0"/>
          <c:showVal val="1"/>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ru-RU"/>
        </a:p>
      </c:txPr>
    </c:legend>
    <c:plotVisOnly val="1"/>
    <c:dispBlanksAs val="gap"/>
    <c:showDLblsOverMax val="0"/>
  </c:chart>
  <c:spPr>
    <a:noFill/>
    <a:ln w="9525" cap="flat" cmpd="sng" algn="ctr">
      <a:noFill/>
      <a:prstDash val="solid"/>
    </a:ln>
    <a:effectLst/>
  </c:spPr>
  <c:txPr>
    <a:bodyPr/>
    <a:lstStyle/>
    <a:p>
      <a:pPr>
        <a:defRPr/>
      </a:pPr>
      <a:endParaRPr lang="ru-R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63421895775021409"/>
          <c:y val="2.7693867194667328E-2"/>
          <c:w val="0.40618425909665951"/>
          <c:h val="0.90504959818971198"/>
        </c:manualLayout>
      </c:layout>
      <c:pieChart>
        <c:varyColors val="1"/>
        <c:dLbls>
          <c:showLegendKey val="0"/>
          <c:showVal val="0"/>
          <c:showCatName val="0"/>
          <c:showSerName val="0"/>
          <c:showPercent val="0"/>
          <c:showBubbleSize val="0"/>
          <c:showLeaderLines val="0"/>
        </c:dLbls>
        <c:firstSliceAng val="0"/>
      </c:pieChart>
      <c:spPr>
        <a:noFill/>
        <a:ln w="25400">
          <a:noFill/>
        </a:ln>
        <a:effectLst/>
      </c:spPr>
    </c:plotArea>
    <c:legend>
      <c:legendPos val="l"/>
      <c:layout>
        <c:manualLayout>
          <c:xMode val="edge"/>
          <c:yMode val="edge"/>
          <c:x val="7.002743972843028E-3"/>
          <c:y val="5.6053641008442047E-2"/>
          <c:w val="8.4032927674116339E-3"/>
          <c:h val="1.1787804665248005E-2"/>
        </c:manualLayout>
      </c:layout>
      <c:overlay val="0"/>
      <c:spPr>
        <a:noFill/>
        <a:ln>
          <a:noFill/>
        </a:ln>
        <a:effectLst/>
      </c:spPr>
      <c:txPr>
        <a:bodyPr rot="0" spcFirstLastPara="1" vertOverflow="ellipsis" vert="horz" wrap="square" anchor="ctr" anchorCtr="1"/>
        <a:lstStyle/>
        <a:p>
          <a:pPr>
            <a:lnSpc>
              <a:spcPct val="100000"/>
            </a:lnSpc>
            <a:defRPr lang="en-US" sz="1000" b="0" i="0" u="none" strike="noStrike" kern="1200" baseline="0">
              <a:solidFill>
                <a:schemeClr val="tx1"/>
              </a:solidFill>
              <a:latin typeface="Montserrat Medium" panose="00000600000000000000" pitchFamily="2" charset="-52"/>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26932187171390409"/>
          <c:y val="0.38020533428470221"/>
          <c:w val="0.73067812828609591"/>
          <c:h val="0.4476214388515935"/>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dPt>
          <c:dPt>
            <c:idx val="1"/>
            <c:bubble3D val="0"/>
            <c:spPr>
              <a:solidFill>
                <a:schemeClr val="accent2"/>
              </a:solidFill>
              <a:ln w="25400">
                <a:solidFill>
                  <a:schemeClr val="lt1"/>
                </a:solidFill>
              </a:ln>
              <a:effectLst/>
              <a:sp3d contourW="25400">
                <a:contourClr>
                  <a:schemeClr val="lt1"/>
                </a:contourClr>
              </a:sp3d>
            </c:spPr>
          </c:dPt>
          <c:dPt>
            <c:idx val="2"/>
            <c:bubble3D val="0"/>
            <c:spPr>
              <a:solidFill>
                <a:schemeClr val="accent3"/>
              </a:solidFill>
              <a:ln w="25400">
                <a:solidFill>
                  <a:schemeClr val="lt1"/>
                </a:solidFill>
              </a:ln>
              <a:effectLst/>
              <a:sp3d contourW="25400">
                <a:contourClr>
                  <a:schemeClr val="lt1"/>
                </a:contourClr>
              </a:sp3d>
            </c:spPr>
          </c:dPt>
          <c:dPt>
            <c:idx val="3"/>
            <c:bubble3D val="0"/>
            <c:spPr>
              <a:solidFill>
                <a:schemeClr val="accent4"/>
              </a:solidFill>
              <a:ln w="25400">
                <a:solidFill>
                  <a:schemeClr val="lt1"/>
                </a:solidFill>
              </a:ln>
              <a:effectLst/>
              <a:sp3d contourW="25400">
                <a:contourClr>
                  <a:schemeClr val="lt1"/>
                </a:contourClr>
              </a:sp3d>
            </c:spPr>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'Диаграммы для доклада'!$C$521:$C$524</c:f>
              <c:strCache>
                <c:ptCount val="4"/>
                <c:pt idx="0">
                  <c:v>1. проведение ремонтных работ </c:v>
                </c:pt>
                <c:pt idx="1">
                  <c:v>2. улучшение материально-технического оснащения </c:v>
                </c:pt>
                <c:pt idx="2">
                  <c:v>3. комментарии о питании обучающихся </c:v>
                </c:pt>
                <c:pt idx="3">
                  <c:v>4. иные комментарии по улучшению условий оказания услуг, такие как: благоустройство прилегающей территории; изменение графика работы организации; работа организации по информированию получателей услуг и др.</c:v>
                </c:pt>
              </c:strCache>
            </c:strRef>
          </c:cat>
          <c:val>
            <c:numRef>
              <c:f>'Диаграммы для доклада'!$E$521:$E$524</c:f>
              <c:numCache>
                <c:formatCode>0.00</c:formatCode>
                <c:ptCount val="4"/>
                <c:pt idx="0">
                  <c:v>22.730632628409687</c:v>
                </c:pt>
                <c:pt idx="1">
                  <c:v>12.381536168652833</c:v>
                </c:pt>
                <c:pt idx="2">
                  <c:v>9.0708589491649683</c:v>
                </c:pt>
                <c:pt idx="3">
                  <c:v>14.393242829069536</c:v>
                </c:pt>
              </c:numCache>
            </c:numRef>
          </c:val>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1.8521017277934523E-2"/>
          <c:y val="0.53784242930438408"/>
          <c:w val="0.9593251136071731"/>
          <c:h val="0.45917181036790411"/>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 id="14">
  <a:schemeClr val="accent1"/>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110">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1">
      <a:schemeClr val="lt1"/>
    </cs:lnRef>
    <cs:fillRef idx="1">
      <cs:styleClr val="auto"/>
    </cs:fillRef>
    <cs:effectRef idx="1">
      <a:schemeClr val="dk1"/>
    </cs:effectRef>
    <cs:fontRef idx="minor">
      <a:schemeClr val="tx1"/>
    </cs:fontRef>
    <cs:spPr>
      <a:ln>
        <a:round/>
      </a:ln>
    </cs:spPr>
  </cs:dataPoint>
  <cs:dataPoint3D>
    <cs:lnRef idx="1">
      <a:schemeClr val="lt1"/>
    </cs:lnRef>
    <cs:fillRef idx="1">
      <cs:styleClr val="auto"/>
    </cs:fillRef>
    <cs:effectRef idx="1">
      <a:schemeClr val="dk1"/>
    </cs:effectRef>
    <cs:fontRef idx="minor">
      <a:schemeClr val="tx1"/>
    </cs:fontRef>
    <cs:spPr>
      <a:ln>
        <a:round/>
      </a:ln>
    </cs:spPr>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1">
      <cs:styleClr val="auto"/>
    </cs:fillRef>
    <cs:effectRef idx="1">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1">
      <a:schemeClr val="dk1"/>
    </cs:effectRef>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1">
      <a:schemeClr val="dk1"/>
    </cs:effectRef>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F602CB-BAA4-48CE-82BA-170BAABFCACE}" type="datetimeFigureOut">
              <a:rPr lang="ru-RU" smtClean="0"/>
              <a:t>03.10.2024</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F0BC20-1A15-47EF-ACC4-D0F47542A823}" type="slidenum">
              <a:rPr lang="ru-RU" smtClean="0"/>
              <a:t>‹#›</a:t>
            </a:fld>
            <a:endParaRPr lang="ru-RU"/>
          </a:p>
        </p:txBody>
      </p:sp>
    </p:spTree>
    <p:extLst>
      <p:ext uri="{BB962C8B-B14F-4D97-AF65-F5344CB8AC3E}">
        <p14:creationId xmlns:p14="http://schemas.microsoft.com/office/powerpoint/2010/main" val="2022033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6F0BC20-1A15-47EF-ACC4-D0F47542A823}" type="slidenum">
              <a:rPr lang="ru-RU" smtClean="0"/>
              <a:t>5</a:t>
            </a:fld>
            <a:endParaRPr lang="ru-RU"/>
          </a:p>
        </p:txBody>
      </p:sp>
    </p:spTree>
    <p:extLst>
      <p:ext uri="{BB962C8B-B14F-4D97-AF65-F5344CB8AC3E}">
        <p14:creationId xmlns:p14="http://schemas.microsoft.com/office/powerpoint/2010/main" val="2671874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26F0BC20-1A15-47EF-ACC4-D0F47542A823}" type="slidenum">
              <a:rPr lang="ru-RU" smtClean="0"/>
              <a:t>6</a:t>
            </a:fld>
            <a:endParaRPr lang="ru-RU"/>
          </a:p>
        </p:txBody>
      </p:sp>
    </p:spTree>
    <p:extLst>
      <p:ext uri="{BB962C8B-B14F-4D97-AF65-F5344CB8AC3E}">
        <p14:creationId xmlns:p14="http://schemas.microsoft.com/office/powerpoint/2010/main" val="3166136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26F0BC20-1A15-47EF-ACC4-D0F47542A823}" type="slidenum">
              <a:rPr lang="ru-RU" smtClean="0"/>
              <a:t>11</a:t>
            </a:fld>
            <a:endParaRPr lang="ru-RU"/>
          </a:p>
        </p:txBody>
      </p:sp>
    </p:spTree>
    <p:extLst>
      <p:ext uri="{BB962C8B-B14F-4D97-AF65-F5344CB8AC3E}">
        <p14:creationId xmlns:p14="http://schemas.microsoft.com/office/powerpoint/2010/main" val="24680082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Номер слайда 6">
            <a:extLst>
              <a:ext uri="{FF2B5EF4-FFF2-40B4-BE49-F238E27FC236}">
                <a16:creationId xmlns:a16="http://schemas.microsoft.com/office/drawing/2014/main" xmlns="" id="{4585670B-86D4-0E26-191C-687E31871B9C}"/>
              </a:ext>
            </a:extLst>
          </p:cNvPr>
          <p:cNvSpPr txBox="1">
            <a:spLocks noGrp="1"/>
          </p:cNvSpPr>
          <p:nvPr>
            <p:ph type="sldNum" sz="quarter" idx="5"/>
          </p:nvPr>
        </p:nvSpPr>
        <p:spPr>
          <a:ln/>
        </p:spPr>
        <p:txBody>
          <a:bodyPr vert="horz" lIns="0" tIns="0" rIns="0" bIns="0" anchor="b" anchorCtr="0">
            <a:noAutofit/>
          </a:bodyPr>
          <a:lstStyle/>
          <a:p>
            <a:pPr lvl="0"/>
            <a:fld id="{8D8DB7CA-82A3-4EF2-9C96-D57330CF638F}" type="slidenum">
              <a:rPr/>
              <a:pPr lvl="0"/>
              <a:t>34</a:t>
            </a:fld>
            <a:endParaRPr lang="ru-RU" dirty="0"/>
          </a:p>
        </p:txBody>
      </p:sp>
      <p:sp>
        <p:nvSpPr>
          <p:cNvPr id="2" name="Образ слайда 1">
            <a:extLst>
              <a:ext uri="{FF2B5EF4-FFF2-40B4-BE49-F238E27FC236}">
                <a16:creationId xmlns:a16="http://schemas.microsoft.com/office/drawing/2014/main" xmlns="" id="{5F05BC7F-9E37-FEB6-BB3F-058CA2E4FA8B}"/>
              </a:ext>
            </a:extLst>
          </p:cNvPr>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Заметки 2">
            <a:extLst>
              <a:ext uri="{FF2B5EF4-FFF2-40B4-BE49-F238E27FC236}">
                <a16:creationId xmlns:a16="http://schemas.microsoft.com/office/drawing/2014/main" xmlns="" id="{AF55573F-8536-8E25-309D-7DDB5AC46C25}"/>
              </a:ext>
            </a:extLst>
          </p:cNvPr>
          <p:cNvSpPr txBox="1">
            <a:spLocks noGrp="1"/>
          </p:cNvSpPr>
          <p:nvPr>
            <p:ph type="body" sz="quarter" idx="1"/>
          </p:nvPr>
        </p:nvSpPr>
        <p:spPr/>
        <p:txBody>
          <a:bodyPr vert="horz">
            <a:spAutoFit/>
          </a:bodyPr>
          <a:lstStyle/>
          <a:p>
            <a:endParaRPr lang="ru-RU" dirty="0"/>
          </a:p>
        </p:txBody>
      </p:sp>
    </p:spTree>
    <p:extLst>
      <p:ext uri="{BB962C8B-B14F-4D97-AF65-F5344CB8AC3E}">
        <p14:creationId xmlns:p14="http://schemas.microsoft.com/office/powerpoint/2010/main" val="705318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a:t>Образец заголовка</a:t>
            </a:r>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EC5CF8C4-A2AE-42BB-A13A-0ECBFB3A7430}" type="datetime1">
              <a:rPr lang="ru-RU" smtClean="0"/>
              <a:t>03.10.2024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410CFF5-7E9F-41C5-A2A6-DE5B05CF406B}" type="datetime1">
              <a:rPr lang="ru-RU" smtClean="0"/>
              <a:t>03.10.2024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D20E7DE-D1D6-4BCC-A567-C35F1FC33E43}" type="datetime1">
              <a:rPr lang="ru-RU" smtClean="0"/>
              <a:t>03.10.2024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12EA7187-C18D-4F74-9883-80A5ED6EB8F5}" type="datetime1">
              <a:rPr lang="ru-RU" smtClean="0"/>
              <a:t>03.10.2024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3ECDFC4-6FB8-4BF5-9CEE-669B1CE0EB2C}" type="datetime1">
              <a:rPr lang="ru-RU" smtClean="0"/>
              <a:t>03.10.2024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BC14CE8-3CB9-4AE0-9A51-49DBC775B9A1}" type="datetime1">
              <a:rPr lang="ru-RU" smtClean="0"/>
              <a:t>03.10.2024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2CC5226-FD8C-4282-AC51-6F607A34D669}" type="datetime1">
              <a:rPr lang="ru-RU" smtClean="0"/>
              <a:t>03.10.2024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EB9A40C-EDFD-4466-A651-F8F0CFB5BD5D}" type="datetime1">
              <a:rPr lang="ru-RU" smtClean="0"/>
              <a:t>03.10.2024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2D9ED75-2B12-4924-BAD8-F7708B38BDDE}" type="datetime1">
              <a:rPr lang="ru-RU" smtClean="0"/>
              <a:t>03.10.2024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87BC62D-F313-4485-A8CE-34EAA15D7ECB}" type="datetime1">
              <a:rPr lang="ru-RU" smtClean="0"/>
              <a:t>03.10.2024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210051C2-C010-4AAC-99DB-3177238608CE}" type="datetime1">
              <a:rPr lang="ru-RU" smtClean="0"/>
              <a:t>03.10.2024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EE0FCC1-EFEA-4C29-BE77-F3A40014D597}" type="datetime1">
              <a:rPr lang="ru-RU" smtClean="0"/>
              <a:t>03.10.2024</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NULL"/><Relationship Id="rId5" Type="http://schemas.openxmlformats.org/officeDocument/2006/relationships/image" Target="NULL"/><Relationship Id="rId15" Type="http://schemas.openxmlformats.org/officeDocument/2006/relationships/image" Target="NULL"/><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image" Target="NULL"/><Relationship Id="rId1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image" Target="../media/image29.svg"/></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361.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6.svg"/></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6.svg"/></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3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minobraz.egov66.ru/site/item?id=3790" TargetMode="External"/><Relationship Id="rId5" Type="http://schemas.openxmlformats.org/officeDocument/2006/relationships/hyperlink" Target="http://www.bus.gov.ru/" TargetMode="External"/><Relationship Id="rId4" Type="http://schemas.openxmlformats.org/officeDocument/2006/relationships/image" Target="../media/image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descr="Подключения со сплошной заливкой">
            <a:extLst>
              <a:ext uri="{FF2B5EF4-FFF2-40B4-BE49-F238E27FC236}">
                <a16:creationId xmlns:a16="http://schemas.microsoft.com/office/drawing/2014/main" xmlns="" id="{9AB52A72-EC44-418A-A445-5D671E678F3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942439">
            <a:off x="1145875" y="-710359"/>
            <a:ext cx="6980802" cy="6980802"/>
          </a:xfrm>
          <a:prstGeom prst="rect">
            <a:avLst/>
          </a:prstGeom>
        </p:spPr>
      </p:pic>
      <p:sp>
        <p:nvSpPr>
          <p:cNvPr id="11" name="TextBox 10"/>
          <p:cNvSpPr txBox="1"/>
          <p:nvPr/>
        </p:nvSpPr>
        <p:spPr>
          <a:xfrm>
            <a:off x="539552" y="852187"/>
            <a:ext cx="8064896" cy="1631216"/>
          </a:xfrm>
          <a:prstGeom prst="rect">
            <a:avLst/>
          </a:prstGeom>
          <a:noFill/>
          <a:ln w="19050">
            <a:noFill/>
          </a:ln>
        </p:spPr>
        <p:txBody>
          <a:bodyPr wrap="square" rtlCol="0">
            <a:spAutoFit/>
          </a:bodyPr>
          <a:lstStyle/>
          <a:p>
            <a:pPr algn="ctr"/>
            <a:r>
              <a:rPr lang="ru-RU" sz="2000" dirty="0">
                <a:latin typeface="Montserrat Black" panose="00000A00000000000000" pitchFamily="2" charset="-52"/>
              </a:rPr>
              <a:t>ИТОГИ НЕЗАВИСИМОЙ ОЦЕНКИ КАЧЕСТВА УСЛОВИЙ ОСУЩЕСТВЛЕНИЯ ОБРАЗОВАТЕЛЬНОЙ ДЕЯТЕЛЬНОСТИ </a:t>
            </a:r>
            <a:r>
              <a:rPr lang="ru-RU" sz="2000" dirty="0" smtClean="0">
                <a:latin typeface="Montserrat Black" panose="00000A00000000000000" pitchFamily="2" charset="-52"/>
              </a:rPr>
              <a:t>ОБРАЗОВАТЕЛЬНЫМИ ОРГАНИЗАЦИЯМИ, </a:t>
            </a:r>
            <a:r>
              <a:rPr lang="ru-RU" sz="2000" dirty="0">
                <a:latin typeface="Montserrat Black" panose="00000A00000000000000" pitchFamily="2" charset="-52"/>
              </a:rPr>
              <a:t>РАСПОЛОЖЕННЫМИ НА ТЕРРИТОРИИ СВЕРДЛОВСКОЙ ОБЛАСТИ, В </a:t>
            </a:r>
            <a:r>
              <a:rPr lang="ru-RU" sz="2000" dirty="0" smtClean="0">
                <a:latin typeface="Montserrat Black" panose="00000A00000000000000" pitchFamily="2" charset="-52"/>
              </a:rPr>
              <a:t>2024 </a:t>
            </a:r>
            <a:r>
              <a:rPr lang="ru-RU" sz="2000" dirty="0">
                <a:latin typeface="Montserrat Black" panose="00000A00000000000000" pitchFamily="2" charset="-52"/>
              </a:rPr>
              <a:t>ГОДУ</a:t>
            </a:r>
            <a:endParaRPr lang="ru-RU" sz="3000" dirty="0">
              <a:latin typeface="Montserrat Black" panose="00000A00000000000000" pitchFamily="2" charset="-52"/>
            </a:endParaRPr>
          </a:p>
        </p:txBody>
      </p:sp>
      <p:sp>
        <p:nvSpPr>
          <p:cNvPr id="13" name="TextBox 12"/>
          <p:cNvSpPr txBox="1"/>
          <p:nvPr/>
        </p:nvSpPr>
        <p:spPr>
          <a:xfrm>
            <a:off x="4195818" y="4828969"/>
            <a:ext cx="797013" cy="307777"/>
          </a:xfrm>
          <a:prstGeom prst="rect">
            <a:avLst/>
          </a:prstGeom>
          <a:noFill/>
        </p:spPr>
        <p:txBody>
          <a:bodyPr wrap="none" rtlCol="0">
            <a:spAutoFit/>
          </a:bodyPr>
          <a:lstStyle/>
          <a:p>
            <a:r>
              <a:rPr lang="ru-RU" sz="1400" dirty="0" smtClean="0">
                <a:latin typeface="Montserrat" panose="00000500000000000000" pitchFamily="2" charset="-52"/>
              </a:rPr>
              <a:t>2024 </a:t>
            </a:r>
            <a:r>
              <a:rPr lang="ru-RU" sz="1400" dirty="0">
                <a:latin typeface="Montserrat" panose="00000500000000000000" pitchFamily="2" charset="-52"/>
              </a:rPr>
              <a:t>г.</a:t>
            </a:r>
          </a:p>
        </p:txBody>
      </p:sp>
      <p:sp>
        <p:nvSpPr>
          <p:cNvPr id="2" name="AutoShape 2" descr="Министерство образования и молодежной политики Свердловской области"/>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pSp>
        <p:nvGrpSpPr>
          <p:cNvPr id="22" name="Группа 21">
            <a:extLst>
              <a:ext uri="{FF2B5EF4-FFF2-40B4-BE49-F238E27FC236}">
                <a16:creationId xmlns:a16="http://schemas.microsoft.com/office/drawing/2014/main" xmlns="" id="{2980AD61-B4F1-44E8-8E97-32399A7A000C}"/>
              </a:ext>
            </a:extLst>
          </p:cNvPr>
          <p:cNvGrpSpPr/>
          <p:nvPr/>
        </p:nvGrpSpPr>
        <p:grpSpPr>
          <a:xfrm>
            <a:off x="5668927" y="3463652"/>
            <a:ext cx="2358997" cy="1174914"/>
            <a:chOff x="4877299" y="3463652"/>
            <a:chExt cx="2358997" cy="1174914"/>
          </a:xfrm>
        </p:grpSpPr>
        <p:sp>
          <p:nvSpPr>
            <p:cNvPr id="6" name="Прямоугольник 5"/>
            <p:cNvSpPr/>
            <p:nvPr/>
          </p:nvSpPr>
          <p:spPr>
            <a:xfrm>
              <a:off x="4877299" y="4130735"/>
              <a:ext cx="2358997" cy="507831"/>
            </a:xfrm>
            <a:prstGeom prst="rect">
              <a:avLst/>
            </a:prstGeom>
          </p:spPr>
          <p:txBody>
            <a:bodyPr wrap="square">
              <a:spAutoFit/>
            </a:bodyPr>
            <a:lstStyle/>
            <a:p>
              <a:pPr algn="ctr">
                <a:spcBef>
                  <a:spcPct val="0"/>
                </a:spcBef>
                <a:defRPr/>
              </a:pPr>
              <a:r>
                <a:rPr lang="ru-RU" sz="900" cap="all" dirty="0">
                  <a:latin typeface="Montserrat" panose="00000500000000000000" pitchFamily="2" charset="-52"/>
                </a:rPr>
                <a:t>Центр гуманитарных, </a:t>
              </a:r>
            </a:p>
            <a:p>
              <a:pPr algn="ctr">
                <a:spcBef>
                  <a:spcPct val="0"/>
                </a:spcBef>
                <a:defRPr/>
              </a:pPr>
              <a:r>
                <a:rPr lang="ru-RU" sz="900" cap="all" dirty="0">
                  <a:latin typeface="Montserrat" panose="00000500000000000000" pitchFamily="2" charset="-52"/>
                </a:rPr>
                <a:t>социально-экономических и политических исследований</a:t>
              </a:r>
            </a:p>
          </p:txBody>
        </p:sp>
        <p:pic>
          <p:nvPicPr>
            <p:cNvPr id="15" name="Рисунок 14">
              <a:extLst>
                <a:ext uri="{FF2B5EF4-FFF2-40B4-BE49-F238E27FC236}">
                  <a16:creationId xmlns:a16="http://schemas.microsoft.com/office/drawing/2014/main" xmlns="" id="{8DCBB35B-E23E-47DA-A4B6-863BFD8A330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779530" y="3463652"/>
              <a:ext cx="554535" cy="617144"/>
            </a:xfrm>
            <a:prstGeom prst="rect">
              <a:avLst/>
            </a:prstGeom>
          </p:spPr>
        </p:pic>
      </p:grpSp>
      <p:sp>
        <p:nvSpPr>
          <p:cNvPr id="18" name="Прямоугольник 17">
            <a:extLst>
              <a:ext uri="{FF2B5EF4-FFF2-40B4-BE49-F238E27FC236}">
                <a16:creationId xmlns:a16="http://schemas.microsoft.com/office/drawing/2014/main" xmlns="" id="{E00B74FD-F2CA-4C3E-9958-59BFE4446A2C}"/>
              </a:ext>
            </a:extLst>
          </p:cNvPr>
          <p:cNvSpPr/>
          <p:nvPr/>
        </p:nvSpPr>
        <p:spPr>
          <a:xfrm>
            <a:off x="2295577" y="521235"/>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9" name="Прямоугольник 18">
            <a:extLst>
              <a:ext uri="{FF2B5EF4-FFF2-40B4-BE49-F238E27FC236}">
                <a16:creationId xmlns:a16="http://schemas.microsoft.com/office/drawing/2014/main" xmlns="" id="{788D6116-1996-4F3F-84FA-314F13AD112C}"/>
              </a:ext>
            </a:extLst>
          </p:cNvPr>
          <p:cNvSpPr/>
          <p:nvPr/>
        </p:nvSpPr>
        <p:spPr>
          <a:xfrm>
            <a:off x="2295577" y="2542057"/>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5" name="Группа 4">
            <a:extLst>
              <a:ext uri="{FF2B5EF4-FFF2-40B4-BE49-F238E27FC236}">
                <a16:creationId xmlns:a16="http://schemas.microsoft.com/office/drawing/2014/main" xmlns="" id="{B5978D88-75DC-4B6C-8B3A-AD0AE0E83FE3}"/>
              </a:ext>
            </a:extLst>
          </p:cNvPr>
          <p:cNvGrpSpPr/>
          <p:nvPr/>
        </p:nvGrpSpPr>
        <p:grpSpPr>
          <a:xfrm>
            <a:off x="1116078" y="3463652"/>
            <a:ext cx="2358997" cy="1172074"/>
            <a:chOff x="1116078" y="3466492"/>
            <a:chExt cx="2358997" cy="1172074"/>
          </a:xfrm>
        </p:grpSpPr>
        <p:sp>
          <p:nvSpPr>
            <p:cNvPr id="3" name="Прямоугольник 2"/>
            <p:cNvSpPr/>
            <p:nvPr/>
          </p:nvSpPr>
          <p:spPr>
            <a:xfrm>
              <a:off x="1116078" y="4130735"/>
              <a:ext cx="2358997" cy="507831"/>
            </a:xfrm>
            <a:prstGeom prst="rect">
              <a:avLst/>
            </a:prstGeom>
          </p:spPr>
          <p:txBody>
            <a:bodyPr wrap="square">
              <a:spAutoFit/>
            </a:bodyPr>
            <a:lstStyle/>
            <a:p>
              <a:pPr algn="ctr"/>
              <a:r>
                <a:rPr lang="ru-RU" sz="900" cap="all" dirty="0">
                  <a:latin typeface="Montserrat" panose="00000500000000000000" pitchFamily="2" charset="-52"/>
                </a:rPr>
                <a:t>Министерство образования и молодежной политики Свердловской области</a:t>
              </a:r>
            </a:p>
          </p:txBody>
        </p:sp>
        <p:pic>
          <p:nvPicPr>
            <p:cNvPr id="4" name="Picture 2" descr="Министерство образования и молодежной политики Свердловской области.  Логотип - Фотографии с меткой «рисунки» | Земля Мастеров">
              <a:extLst>
                <a:ext uri="{FF2B5EF4-FFF2-40B4-BE49-F238E27FC236}">
                  <a16:creationId xmlns:a16="http://schemas.microsoft.com/office/drawing/2014/main" xmlns="" id="{24A42D2D-F808-42D3-940C-A8187A866A1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9149" y="3466492"/>
              <a:ext cx="832855" cy="61430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35698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Рисунок 38" descr="Математика со сплошной заливкой">
            <a:extLst>
              <a:ext uri="{FF2B5EF4-FFF2-40B4-BE49-F238E27FC236}">
                <a16:creationId xmlns="" xmlns:a16="http://schemas.microsoft.com/office/drawing/2014/main" id="{C3BD9DA6-5F50-41E8-A26E-5842730AC3E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2669309">
            <a:off x="1028630" y="-2097736"/>
            <a:ext cx="8746600" cy="8746600"/>
          </a:xfrm>
          <a:prstGeom prst="rect">
            <a:avLst/>
          </a:prstGeom>
        </p:spPr>
      </p:pic>
      <p:sp>
        <p:nvSpPr>
          <p:cNvPr id="7" name="TextBox 6"/>
          <p:cNvSpPr txBox="1"/>
          <p:nvPr/>
        </p:nvSpPr>
        <p:spPr>
          <a:xfrm>
            <a:off x="13246" y="327812"/>
            <a:ext cx="4552846" cy="1255728"/>
          </a:xfrm>
          <a:prstGeom prst="rect">
            <a:avLst/>
          </a:prstGeom>
          <a:noFill/>
        </p:spPr>
        <p:txBody>
          <a:bodyPr wrap="square" rtlCol="0">
            <a:spAutoFit/>
          </a:bodyPr>
          <a:lstStyle/>
          <a:p>
            <a:pPr>
              <a:lnSpc>
                <a:spcPct val="90000"/>
              </a:lnSpc>
            </a:pPr>
            <a:r>
              <a:rPr lang="ru-RU" sz="4000" dirty="0">
                <a:latin typeface="Montserrat SemiBold" panose="00000700000000000000" pitchFamily="2" charset="-52"/>
              </a:rPr>
              <a:t>СБОР ДАННЫХ </a:t>
            </a:r>
            <a:endParaRPr lang="en-US" sz="4000" dirty="0">
              <a:latin typeface="Montserrat SemiBold" panose="00000700000000000000" pitchFamily="2" charset="-52"/>
            </a:endParaRPr>
          </a:p>
          <a:p>
            <a:pPr>
              <a:lnSpc>
                <a:spcPct val="90000"/>
              </a:lnSpc>
            </a:pPr>
            <a:r>
              <a:rPr lang="ru-RU" sz="4400" dirty="0">
                <a:latin typeface="Montserrat ExtraBold" panose="00000900000000000000" pitchFamily="2" charset="-52"/>
              </a:rPr>
              <a:t>В ЦИФРАХ</a:t>
            </a:r>
          </a:p>
        </p:txBody>
      </p:sp>
      <p:grpSp>
        <p:nvGrpSpPr>
          <p:cNvPr id="18" name="Группа 17">
            <a:extLst>
              <a:ext uri="{FF2B5EF4-FFF2-40B4-BE49-F238E27FC236}">
                <a16:creationId xmlns="" xmlns:a16="http://schemas.microsoft.com/office/drawing/2014/main" id="{82151CC7-C168-4700-96F5-5BB568D322D9}"/>
              </a:ext>
            </a:extLst>
          </p:cNvPr>
          <p:cNvGrpSpPr/>
          <p:nvPr/>
        </p:nvGrpSpPr>
        <p:grpSpPr>
          <a:xfrm>
            <a:off x="124911" y="2052543"/>
            <a:ext cx="3003192" cy="1350996"/>
            <a:chOff x="229274" y="1875382"/>
            <a:chExt cx="3003192" cy="1350996"/>
          </a:xfrm>
        </p:grpSpPr>
        <p:sp>
          <p:nvSpPr>
            <p:cNvPr id="16" name="Прямоугольник 15">
              <a:extLst>
                <a:ext uri="{FF2B5EF4-FFF2-40B4-BE49-F238E27FC236}">
                  <a16:creationId xmlns="" xmlns:a16="http://schemas.microsoft.com/office/drawing/2014/main" id="{D1390010-77E5-48EA-BFC8-3135E956567F}"/>
                </a:ext>
              </a:extLst>
            </p:cNvPr>
            <p:cNvSpPr/>
            <p:nvPr/>
          </p:nvSpPr>
          <p:spPr>
            <a:xfrm>
              <a:off x="233670" y="1875382"/>
              <a:ext cx="2998796" cy="135099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3" name="Рисунок 22" descr="Здание со сплошной заливкой">
              <a:extLst>
                <a:ext uri="{FF2B5EF4-FFF2-40B4-BE49-F238E27FC236}">
                  <a16:creationId xmlns="" xmlns:a16="http://schemas.microsoft.com/office/drawing/2014/main" id="{857214F9-57E6-42A8-9C24-C200E63833B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276206" y="1954768"/>
              <a:ext cx="801345" cy="810691"/>
            </a:xfrm>
            <a:prstGeom prst="rect">
              <a:avLst/>
            </a:prstGeom>
          </p:spPr>
        </p:pic>
        <p:sp>
          <p:nvSpPr>
            <p:cNvPr id="8" name="TextBox 7"/>
            <p:cNvSpPr txBox="1"/>
            <p:nvPr/>
          </p:nvSpPr>
          <p:spPr>
            <a:xfrm>
              <a:off x="229274" y="2681586"/>
              <a:ext cx="903859" cy="523220"/>
            </a:xfrm>
            <a:prstGeom prst="rect">
              <a:avLst/>
            </a:prstGeom>
            <a:noFill/>
          </p:spPr>
          <p:txBody>
            <a:bodyPr wrap="square" rtlCol="0">
              <a:spAutoFit/>
            </a:bodyPr>
            <a:lstStyle/>
            <a:p>
              <a:pPr algn="ctr"/>
              <a:r>
                <a:rPr lang="ru-RU" sz="2800" dirty="0" smtClean="0">
                  <a:solidFill>
                    <a:schemeClr val="bg1"/>
                  </a:solidFill>
                  <a:latin typeface="Montserrat SemiBold" panose="00000700000000000000" pitchFamily="2" charset="-52"/>
                </a:rPr>
                <a:t>1112</a:t>
              </a:r>
              <a:endParaRPr lang="ru-RU" sz="2800" dirty="0">
                <a:solidFill>
                  <a:schemeClr val="bg1"/>
                </a:solidFill>
                <a:latin typeface="Montserrat SemiBold" panose="00000700000000000000" pitchFamily="2" charset="-52"/>
              </a:endParaRPr>
            </a:p>
          </p:txBody>
        </p:sp>
        <p:sp>
          <p:nvSpPr>
            <p:cNvPr id="9" name="TextBox 8"/>
            <p:cNvSpPr txBox="1"/>
            <p:nvPr/>
          </p:nvSpPr>
          <p:spPr>
            <a:xfrm>
              <a:off x="1085749" y="2133200"/>
              <a:ext cx="2097543" cy="992579"/>
            </a:xfrm>
            <a:prstGeom prst="rect">
              <a:avLst/>
            </a:prstGeom>
            <a:noFill/>
          </p:spPr>
          <p:txBody>
            <a:bodyPr wrap="square" rtlCol="0">
              <a:spAutoFit/>
            </a:bodyPr>
            <a:lstStyle/>
            <a:p>
              <a:r>
                <a:rPr lang="ru-RU" sz="1200" dirty="0">
                  <a:solidFill>
                    <a:schemeClr val="bg1"/>
                  </a:solidFill>
                  <a:latin typeface="Montserrat" panose="00000500000000000000" pitchFamily="2" charset="-52"/>
                </a:rPr>
                <a:t>Образовательных организаций</a:t>
              </a:r>
            </a:p>
            <a:p>
              <a:r>
                <a:rPr lang="ru-RU" sz="1200" dirty="0">
                  <a:solidFill>
                    <a:schemeClr val="bg1"/>
                  </a:solidFill>
                  <a:latin typeface="Montserrat" panose="00000500000000000000" pitchFamily="2" charset="-52"/>
                </a:rPr>
                <a:t>оценено в рамках </a:t>
              </a:r>
            </a:p>
            <a:p>
              <a:r>
                <a:rPr lang="ru-RU" sz="1200" dirty="0" smtClean="0">
                  <a:solidFill>
                    <a:schemeClr val="bg1"/>
                  </a:solidFill>
                  <a:latin typeface="Montserrat" panose="00000500000000000000" pitchFamily="2" charset="-52"/>
                </a:rPr>
                <a:t>НОКО-2024</a:t>
              </a:r>
              <a:endParaRPr lang="en-US" sz="1200" dirty="0">
                <a:solidFill>
                  <a:schemeClr val="bg1"/>
                </a:solidFill>
                <a:latin typeface="Montserrat" panose="00000500000000000000" pitchFamily="2" charset="-52"/>
              </a:endParaRPr>
            </a:p>
            <a:p>
              <a:endParaRPr lang="ru-RU" sz="1050" dirty="0">
                <a:solidFill>
                  <a:schemeClr val="bg1"/>
                </a:solidFill>
                <a:latin typeface="Montserrat" panose="00000500000000000000" pitchFamily="2" charset="-52"/>
              </a:endParaRPr>
            </a:p>
          </p:txBody>
        </p:sp>
      </p:grpSp>
      <p:grpSp>
        <p:nvGrpSpPr>
          <p:cNvPr id="30" name="Группа 29">
            <a:extLst>
              <a:ext uri="{FF2B5EF4-FFF2-40B4-BE49-F238E27FC236}">
                <a16:creationId xmlns="" xmlns:a16="http://schemas.microsoft.com/office/drawing/2014/main" id="{FB52CCBC-16E1-4606-AC78-1D75D64625BC}"/>
              </a:ext>
            </a:extLst>
          </p:cNvPr>
          <p:cNvGrpSpPr/>
          <p:nvPr/>
        </p:nvGrpSpPr>
        <p:grpSpPr>
          <a:xfrm>
            <a:off x="4172741" y="3615933"/>
            <a:ext cx="2529900" cy="1346271"/>
            <a:chOff x="3550058" y="3559961"/>
            <a:chExt cx="2529900" cy="1346271"/>
          </a:xfrm>
        </p:grpSpPr>
        <p:sp>
          <p:nvSpPr>
            <p:cNvPr id="62" name="Прямоугольник 61">
              <a:extLst>
                <a:ext uri="{FF2B5EF4-FFF2-40B4-BE49-F238E27FC236}">
                  <a16:creationId xmlns="" xmlns:a16="http://schemas.microsoft.com/office/drawing/2014/main" id="{374F9B46-EDD7-4217-B107-B5E0149F5522}"/>
                </a:ext>
              </a:extLst>
            </p:cNvPr>
            <p:cNvSpPr/>
            <p:nvPr/>
          </p:nvSpPr>
          <p:spPr>
            <a:xfrm>
              <a:off x="3550058" y="3559961"/>
              <a:ext cx="2469773" cy="1346271"/>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7" name="Рисунок 26" descr="Карта с кнопкой со сплошной заливкой">
              <a:extLst>
                <a:ext uri="{FF2B5EF4-FFF2-40B4-BE49-F238E27FC236}">
                  <a16:creationId xmlns="" xmlns:a16="http://schemas.microsoft.com/office/drawing/2014/main" id="{9E329BCC-F35E-4A48-ACE6-21100BF9BD6F}"/>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3650848" y="3671959"/>
              <a:ext cx="712820" cy="712820"/>
            </a:xfrm>
            <a:prstGeom prst="rect">
              <a:avLst/>
            </a:prstGeom>
          </p:spPr>
        </p:pic>
        <p:sp>
          <p:nvSpPr>
            <p:cNvPr id="11" name="TextBox 10"/>
            <p:cNvSpPr txBox="1"/>
            <p:nvPr/>
          </p:nvSpPr>
          <p:spPr>
            <a:xfrm>
              <a:off x="3701726" y="4317289"/>
              <a:ext cx="611065" cy="523220"/>
            </a:xfrm>
            <a:prstGeom prst="rect">
              <a:avLst/>
            </a:prstGeom>
            <a:noFill/>
          </p:spPr>
          <p:txBody>
            <a:bodyPr wrap="square" rtlCol="0">
              <a:spAutoFit/>
            </a:bodyPr>
            <a:lstStyle/>
            <a:p>
              <a:pPr algn="ctr"/>
              <a:r>
                <a:rPr lang="ru-RU" sz="2800" dirty="0" smtClean="0">
                  <a:solidFill>
                    <a:schemeClr val="bg1"/>
                  </a:solidFill>
                  <a:latin typeface="Montserrat SemiBold" panose="00000700000000000000" pitchFamily="2" charset="-52"/>
                </a:rPr>
                <a:t>73</a:t>
              </a:r>
              <a:endParaRPr lang="ru-RU" sz="2800" dirty="0">
                <a:solidFill>
                  <a:schemeClr val="bg1"/>
                </a:solidFill>
                <a:latin typeface="Montserrat SemiBold" panose="00000700000000000000" pitchFamily="2" charset="-52"/>
              </a:endParaRPr>
            </a:p>
          </p:txBody>
        </p:sp>
        <p:sp>
          <p:nvSpPr>
            <p:cNvPr id="12" name="TextBox 11"/>
            <p:cNvSpPr txBox="1"/>
            <p:nvPr/>
          </p:nvSpPr>
          <p:spPr>
            <a:xfrm>
              <a:off x="4363095" y="3817598"/>
              <a:ext cx="1716863" cy="830997"/>
            </a:xfrm>
            <a:prstGeom prst="rect">
              <a:avLst/>
            </a:prstGeom>
            <a:noFill/>
          </p:spPr>
          <p:txBody>
            <a:bodyPr wrap="square" rtlCol="0">
              <a:spAutoFit/>
            </a:bodyPr>
            <a:lstStyle/>
            <a:p>
              <a:r>
                <a:rPr lang="ru-RU" sz="1200" dirty="0">
                  <a:solidFill>
                    <a:schemeClr val="bg1"/>
                  </a:solidFill>
                  <a:latin typeface="Montserrat" panose="00000500000000000000" pitchFamily="2" charset="-52"/>
                </a:rPr>
                <a:t>Муниципальное образование</a:t>
              </a:r>
            </a:p>
            <a:p>
              <a:r>
                <a:rPr lang="ru-RU" sz="1200" dirty="0">
                  <a:solidFill>
                    <a:schemeClr val="bg1"/>
                  </a:solidFill>
                  <a:latin typeface="Montserrat" panose="00000500000000000000" pitchFamily="2" charset="-52"/>
                </a:rPr>
                <a:t>охвачено в рамках </a:t>
              </a:r>
              <a:r>
                <a:rPr lang="ru-RU" sz="1200" dirty="0" smtClean="0">
                  <a:solidFill>
                    <a:schemeClr val="bg1"/>
                  </a:solidFill>
                  <a:latin typeface="Montserrat" panose="00000500000000000000" pitchFamily="2" charset="-52"/>
                </a:rPr>
                <a:t>НОКО-2024</a:t>
              </a:r>
              <a:endParaRPr lang="ru-RU" sz="1200" dirty="0">
                <a:solidFill>
                  <a:schemeClr val="bg1"/>
                </a:solidFill>
                <a:latin typeface="Montserrat" panose="00000500000000000000" pitchFamily="2" charset="-52"/>
              </a:endParaRPr>
            </a:p>
          </p:txBody>
        </p:sp>
      </p:grpSp>
      <p:grpSp>
        <p:nvGrpSpPr>
          <p:cNvPr id="31" name="Группа 30">
            <a:extLst>
              <a:ext uri="{FF2B5EF4-FFF2-40B4-BE49-F238E27FC236}">
                <a16:creationId xmlns="" xmlns:a16="http://schemas.microsoft.com/office/drawing/2014/main" id="{BBB93C7D-000B-411D-B4D2-BB7B31FC99EA}"/>
              </a:ext>
            </a:extLst>
          </p:cNvPr>
          <p:cNvGrpSpPr/>
          <p:nvPr/>
        </p:nvGrpSpPr>
        <p:grpSpPr>
          <a:xfrm>
            <a:off x="6440530" y="2052543"/>
            <a:ext cx="2526244" cy="1359487"/>
            <a:chOff x="5759680" y="3892793"/>
            <a:chExt cx="2526244" cy="1359487"/>
          </a:xfrm>
        </p:grpSpPr>
        <p:sp>
          <p:nvSpPr>
            <p:cNvPr id="64" name="Прямоугольник 63">
              <a:extLst>
                <a:ext uri="{FF2B5EF4-FFF2-40B4-BE49-F238E27FC236}">
                  <a16:creationId xmlns="" xmlns:a16="http://schemas.microsoft.com/office/drawing/2014/main" id="{0EF8ED5C-C766-4A50-87F0-DC07B625FA39}"/>
                </a:ext>
              </a:extLst>
            </p:cNvPr>
            <p:cNvSpPr/>
            <p:nvPr/>
          </p:nvSpPr>
          <p:spPr>
            <a:xfrm>
              <a:off x="5804002" y="3892793"/>
              <a:ext cx="2481922" cy="1346271"/>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9" name="Рисунок 28" descr="Город со сплошной заливкой">
              <a:extLst>
                <a:ext uri="{FF2B5EF4-FFF2-40B4-BE49-F238E27FC236}">
                  <a16:creationId xmlns="" xmlns:a16="http://schemas.microsoft.com/office/drawing/2014/main" id="{261EF504-1C5B-4187-9DF4-E9D5CDF719F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000121" y="3942002"/>
              <a:ext cx="943688" cy="943688"/>
            </a:xfrm>
            <a:prstGeom prst="rect">
              <a:avLst/>
            </a:prstGeom>
          </p:spPr>
        </p:pic>
        <p:sp>
          <p:nvSpPr>
            <p:cNvPr id="14" name="TextBox 13"/>
            <p:cNvSpPr txBox="1"/>
            <p:nvPr/>
          </p:nvSpPr>
          <p:spPr>
            <a:xfrm>
              <a:off x="5759680" y="4729060"/>
              <a:ext cx="1654620" cy="523220"/>
            </a:xfrm>
            <a:prstGeom prst="rect">
              <a:avLst/>
            </a:prstGeom>
            <a:noFill/>
          </p:spPr>
          <p:txBody>
            <a:bodyPr wrap="none" rtlCol="0">
              <a:spAutoFit/>
            </a:bodyPr>
            <a:lstStyle>
              <a:defPPr>
                <a:defRPr lang="ru-RU"/>
              </a:defPPr>
              <a:lvl1pPr algn="ctr">
                <a:defRPr sz="3600">
                  <a:latin typeface="Montserrat SemiBold" panose="00000700000000000000" pitchFamily="2" charset="-52"/>
                </a:defRPr>
              </a:lvl1pPr>
            </a:lstStyle>
            <a:p>
              <a:r>
                <a:rPr lang="ru-RU" sz="2800" dirty="0" smtClean="0">
                  <a:solidFill>
                    <a:schemeClr val="bg1"/>
                  </a:solidFill>
                </a:rPr>
                <a:t>656/456</a:t>
              </a:r>
              <a:endParaRPr lang="ru-RU" sz="2800" dirty="0">
                <a:solidFill>
                  <a:schemeClr val="bg1"/>
                </a:solidFill>
              </a:endParaRPr>
            </a:p>
          </p:txBody>
        </p:sp>
        <p:sp>
          <p:nvSpPr>
            <p:cNvPr id="15" name="TextBox 14"/>
            <p:cNvSpPr txBox="1"/>
            <p:nvPr/>
          </p:nvSpPr>
          <p:spPr>
            <a:xfrm>
              <a:off x="6987494" y="4202893"/>
              <a:ext cx="1298430" cy="461665"/>
            </a:xfrm>
            <a:prstGeom prst="rect">
              <a:avLst/>
            </a:prstGeom>
          </p:spPr>
          <p:txBody>
            <a:bodyPr wrap="square" rtlCol="0">
              <a:spAutoFit/>
            </a:bodyPr>
            <a:lstStyle/>
            <a:p>
              <a:r>
                <a:rPr lang="ru-RU" sz="1200" dirty="0">
                  <a:solidFill>
                    <a:schemeClr val="bg1"/>
                  </a:solidFill>
                  <a:latin typeface="Montserrat" panose="00000500000000000000" pitchFamily="2" charset="-52"/>
                </a:rPr>
                <a:t>Организаций</a:t>
              </a:r>
            </a:p>
            <a:p>
              <a:r>
                <a:rPr lang="ru-RU" sz="1200" dirty="0">
                  <a:solidFill>
                    <a:schemeClr val="bg1"/>
                  </a:solidFill>
                  <a:latin typeface="Montserrat" panose="00000500000000000000" pitchFamily="2" charset="-52"/>
                </a:rPr>
                <a:t>город/село</a:t>
              </a:r>
            </a:p>
          </p:txBody>
        </p:sp>
      </p:grpSp>
      <p:grpSp>
        <p:nvGrpSpPr>
          <p:cNvPr id="17" name="Группа 16">
            <a:extLst>
              <a:ext uri="{FF2B5EF4-FFF2-40B4-BE49-F238E27FC236}">
                <a16:creationId xmlns="" xmlns:a16="http://schemas.microsoft.com/office/drawing/2014/main" id="{1392F75A-C35E-466B-A8F5-550CB47AB1A3}"/>
              </a:ext>
            </a:extLst>
          </p:cNvPr>
          <p:cNvGrpSpPr/>
          <p:nvPr/>
        </p:nvGrpSpPr>
        <p:grpSpPr>
          <a:xfrm>
            <a:off x="6869231" y="3608459"/>
            <a:ext cx="2177797" cy="1351179"/>
            <a:chOff x="3553258" y="1875382"/>
            <a:chExt cx="2177797" cy="1351179"/>
          </a:xfrm>
        </p:grpSpPr>
        <p:sp>
          <p:nvSpPr>
            <p:cNvPr id="61" name="Прямоугольник 60">
              <a:extLst>
                <a:ext uri="{FF2B5EF4-FFF2-40B4-BE49-F238E27FC236}">
                  <a16:creationId xmlns="" xmlns:a16="http://schemas.microsoft.com/office/drawing/2014/main" id="{772ECD04-F42E-4475-B04D-82D933A6182D}"/>
                </a:ext>
              </a:extLst>
            </p:cNvPr>
            <p:cNvSpPr/>
            <p:nvPr/>
          </p:nvSpPr>
          <p:spPr>
            <a:xfrm>
              <a:off x="3553258" y="1875565"/>
              <a:ext cx="2097543" cy="135099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3" name="Рисунок 32" descr="Пользователь со сплошной заливкой">
              <a:extLst>
                <a:ext uri="{FF2B5EF4-FFF2-40B4-BE49-F238E27FC236}">
                  <a16:creationId xmlns="" xmlns:a16="http://schemas.microsoft.com/office/drawing/2014/main" id="{AAAF5313-3138-48C1-9D96-F527FD7B343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a:off x="3561905" y="1875382"/>
              <a:ext cx="914400" cy="914400"/>
            </a:xfrm>
            <a:prstGeom prst="rect">
              <a:avLst/>
            </a:prstGeom>
          </p:spPr>
        </p:pic>
        <p:sp>
          <p:nvSpPr>
            <p:cNvPr id="19" name="TextBox 18"/>
            <p:cNvSpPr txBox="1"/>
            <p:nvPr/>
          </p:nvSpPr>
          <p:spPr>
            <a:xfrm>
              <a:off x="3613385" y="2664033"/>
              <a:ext cx="811440" cy="523220"/>
            </a:xfrm>
            <a:prstGeom prst="rect">
              <a:avLst/>
            </a:prstGeom>
            <a:noFill/>
          </p:spPr>
          <p:txBody>
            <a:bodyPr wrap="square" rtlCol="0">
              <a:spAutoFit/>
            </a:bodyPr>
            <a:lstStyle>
              <a:defPPr>
                <a:defRPr lang="ru-RU"/>
              </a:defPPr>
              <a:lvl1pPr algn="ctr">
                <a:defRPr sz="2800">
                  <a:solidFill>
                    <a:schemeClr val="bg1"/>
                  </a:solidFill>
                  <a:latin typeface="Montserrat SemiBold" panose="00000700000000000000" pitchFamily="2" charset="-52"/>
                </a:defRPr>
              </a:lvl1pPr>
            </a:lstStyle>
            <a:p>
              <a:r>
                <a:rPr lang="ru-RU" dirty="0" smtClean="0"/>
                <a:t>97</a:t>
              </a:r>
              <a:endParaRPr lang="ru-RU" dirty="0"/>
            </a:p>
          </p:txBody>
        </p:sp>
        <p:sp>
          <p:nvSpPr>
            <p:cNvPr id="20" name="TextBox 19"/>
            <p:cNvSpPr txBox="1"/>
            <p:nvPr/>
          </p:nvSpPr>
          <p:spPr>
            <a:xfrm>
              <a:off x="4446466" y="2227898"/>
              <a:ext cx="1284589" cy="646331"/>
            </a:xfrm>
            <a:prstGeom prst="rect">
              <a:avLst/>
            </a:prstGeom>
            <a:noFill/>
          </p:spPr>
          <p:txBody>
            <a:bodyPr wrap="square" rtlCol="0">
              <a:spAutoFit/>
            </a:bodyPr>
            <a:lstStyle>
              <a:defPPr>
                <a:defRPr lang="ru-RU"/>
              </a:defPPr>
              <a:lvl1pPr>
                <a:defRPr sz="1200">
                  <a:solidFill>
                    <a:schemeClr val="bg1"/>
                  </a:solidFill>
                  <a:latin typeface="Montserrat" panose="00000500000000000000" pitchFamily="2" charset="-52"/>
                </a:defRPr>
              </a:lvl1pPr>
            </a:lstStyle>
            <a:p>
              <a:r>
                <a:rPr lang="ru-RU" dirty="0"/>
                <a:t>Эксперт </a:t>
              </a:r>
              <a:br>
                <a:rPr lang="ru-RU" dirty="0"/>
              </a:br>
              <a:r>
                <a:rPr lang="ru-RU" dirty="0"/>
                <a:t>провел выезды в ОО</a:t>
              </a:r>
            </a:p>
          </p:txBody>
        </p:sp>
      </p:grpSp>
      <p:grpSp>
        <p:nvGrpSpPr>
          <p:cNvPr id="28" name="Группа 27">
            <a:extLst>
              <a:ext uri="{FF2B5EF4-FFF2-40B4-BE49-F238E27FC236}">
                <a16:creationId xmlns="" xmlns:a16="http://schemas.microsoft.com/office/drawing/2014/main" id="{9406AFD3-88CC-471B-B6EC-BCF6C90118EF}"/>
              </a:ext>
            </a:extLst>
          </p:cNvPr>
          <p:cNvGrpSpPr/>
          <p:nvPr/>
        </p:nvGrpSpPr>
        <p:grpSpPr>
          <a:xfrm>
            <a:off x="3367954" y="2052543"/>
            <a:ext cx="2903476" cy="1350996"/>
            <a:chOff x="5900965" y="1875565"/>
            <a:chExt cx="2903476" cy="1350996"/>
          </a:xfrm>
        </p:grpSpPr>
        <p:grpSp>
          <p:nvGrpSpPr>
            <p:cNvPr id="24" name="Группа 23">
              <a:extLst>
                <a:ext uri="{FF2B5EF4-FFF2-40B4-BE49-F238E27FC236}">
                  <a16:creationId xmlns="" xmlns:a16="http://schemas.microsoft.com/office/drawing/2014/main" id="{0FA7951F-83E2-4C92-9D0D-480411D98AFB}"/>
                </a:ext>
              </a:extLst>
            </p:cNvPr>
            <p:cNvGrpSpPr/>
            <p:nvPr/>
          </p:nvGrpSpPr>
          <p:grpSpPr>
            <a:xfrm>
              <a:off x="5900965" y="1875565"/>
              <a:ext cx="2903476" cy="1350996"/>
              <a:chOff x="5900965" y="1875565"/>
              <a:chExt cx="2903476" cy="1350996"/>
            </a:xfrm>
          </p:grpSpPr>
          <p:sp>
            <p:nvSpPr>
              <p:cNvPr id="63" name="Прямоугольник 62">
                <a:extLst>
                  <a:ext uri="{FF2B5EF4-FFF2-40B4-BE49-F238E27FC236}">
                    <a16:creationId xmlns="" xmlns:a16="http://schemas.microsoft.com/office/drawing/2014/main" id="{B5646DBC-D1DB-4F68-BE91-85744D6F9C82}"/>
                  </a:ext>
                </a:extLst>
              </p:cNvPr>
              <p:cNvSpPr/>
              <p:nvPr/>
            </p:nvSpPr>
            <p:spPr>
              <a:xfrm>
                <a:off x="5900965" y="1875565"/>
                <a:ext cx="2903476" cy="135099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7" name="Рисунок 36" descr="Интернет со сплошной заливкой">
                <a:extLst>
                  <a:ext uri="{FF2B5EF4-FFF2-40B4-BE49-F238E27FC236}">
                    <a16:creationId xmlns="" xmlns:a16="http://schemas.microsoft.com/office/drawing/2014/main" id="{FF998252-2836-4840-A10C-497A8FA3BE1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6012203" y="1952580"/>
                <a:ext cx="942002" cy="942002"/>
              </a:xfrm>
              <a:prstGeom prst="rect">
                <a:avLst/>
              </a:prstGeom>
            </p:spPr>
          </p:pic>
          <p:sp>
            <p:nvSpPr>
              <p:cNvPr id="21" name="TextBox 20"/>
              <p:cNvSpPr txBox="1"/>
              <p:nvPr/>
            </p:nvSpPr>
            <p:spPr>
              <a:xfrm>
                <a:off x="6028593" y="2671942"/>
                <a:ext cx="909223" cy="523220"/>
              </a:xfrm>
              <a:prstGeom prst="rect">
                <a:avLst/>
              </a:prstGeom>
              <a:noFill/>
            </p:spPr>
            <p:txBody>
              <a:bodyPr wrap="square" rtlCol="0">
                <a:spAutoFit/>
              </a:bodyPr>
              <a:lstStyle/>
              <a:p>
                <a:pPr algn="ctr"/>
                <a:r>
                  <a:rPr lang="ru-RU" sz="2800" dirty="0" smtClean="0">
                    <a:solidFill>
                      <a:schemeClr val="bg1"/>
                    </a:solidFill>
                    <a:latin typeface="Montserrat SemiBold" panose="00000700000000000000" pitchFamily="2" charset="-52"/>
                  </a:rPr>
                  <a:t>1112</a:t>
                </a:r>
                <a:endParaRPr lang="ru-RU" sz="2800" dirty="0">
                  <a:solidFill>
                    <a:schemeClr val="bg1"/>
                  </a:solidFill>
                  <a:latin typeface="Montserrat SemiBold" panose="00000700000000000000" pitchFamily="2" charset="-52"/>
                </a:endParaRPr>
              </a:p>
            </p:txBody>
          </p:sp>
        </p:grpSp>
        <p:sp>
          <p:nvSpPr>
            <p:cNvPr id="22" name="TextBox 21"/>
            <p:cNvSpPr txBox="1"/>
            <p:nvPr/>
          </p:nvSpPr>
          <p:spPr>
            <a:xfrm>
              <a:off x="7065443" y="1971585"/>
              <a:ext cx="1738997" cy="1200329"/>
            </a:xfrm>
            <a:prstGeom prst="rect">
              <a:avLst/>
            </a:prstGeom>
          </p:spPr>
          <p:txBody>
            <a:bodyPr wrap="square" rtlCol="0">
              <a:spAutoFit/>
            </a:bodyPr>
            <a:lstStyle/>
            <a:p>
              <a:r>
                <a:rPr lang="ru-RU" sz="1200" dirty="0">
                  <a:solidFill>
                    <a:schemeClr val="bg1"/>
                  </a:solidFill>
                  <a:latin typeface="Montserrat" panose="00000500000000000000" pitchFamily="2" charset="-52"/>
                </a:rPr>
                <a:t>Сайта образовательных организаций</a:t>
              </a:r>
            </a:p>
            <a:p>
              <a:r>
                <a:rPr lang="ru-RU" sz="1200" dirty="0">
                  <a:solidFill>
                    <a:schemeClr val="bg1"/>
                  </a:solidFill>
                  <a:latin typeface="Montserrat" panose="00000500000000000000" pitchFamily="2" charset="-52"/>
                </a:rPr>
                <a:t>проанализировано в рамках </a:t>
              </a:r>
            </a:p>
            <a:p>
              <a:r>
                <a:rPr lang="ru-RU" sz="1200" dirty="0" smtClean="0">
                  <a:solidFill>
                    <a:schemeClr val="bg1"/>
                  </a:solidFill>
                  <a:latin typeface="Montserrat" panose="00000500000000000000" pitchFamily="2" charset="-52"/>
                </a:rPr>
                <a:t>НОКО-2024</a:t>
              </a:r>
              <a:endParaRPr lang="ru-RU" sz="1200" dirty="0">
                <a:solidFill>
                  <a:schemeClr val="bg1"/>
                </a:solidFill>
                <a:latin typeface="Montserrat" panose="00000500000000000000" pitchFamily="2" charset="-52"/>
              </a:endParaRPr>
            </a:p>
          </p:txBody>
        </p:sp>
      </p:grpSp>
      <p:grpSp>
        <p:nvGrpSpPr>
          <p:cNvPr id="32" name="Группа 31">
            <a:extLst>
              <a:ext uri="{FF2B5EF4-FFF2-40B4-BE49-F238E27FC236}">
                <a16:creationId xmlns="" xmlns:a16="http://schemas.microsoft.com/office/drawing/2014/main" id="{7506272C-6F50-46D1-89C0-F62901F2CE2E}"/>
              </a:ext>
            </a:extLst>
          </p:cNvPr>
          <p:cNvGrpSpPr/>
          <p:nvPr/>
        </p:nvGrpSpPr>
        <p:grpSpPr>
          <a:xfrm>
            <a:off x="44657" y="3608458"/>
            <a:ext cx="3918662" cy="1353746"/>
            <a:chOff x="153416" y="3690688"/>
            <a:chExt cx="3918662" cy="1353746"/>
          </a:xfrm>
        </p:grpSpPr>
        <p:sp>
          <p:nvSpPr>
            <p:cNvPr id="47" name="Прямоугольник 46">
              <a:extLst>
                <a:ext uri="{FF2B5EF4-FFF2-40B4-BE49-F238E27FC236}">
                  <a16:creationId xmlns="" xmlns:a16="http://schemas.microsoft.com/office/drawing/2014/main" id="{50335FFA-267E-4D2C-B200-DD7D685A848C}"/>
                </a:ext>
              </a:extLst>
            </p:cNvPr>
            <p:cNvSpPr/>
            <p:nvPr/>
          </p:nvSpPr>
          <p:spPr>
            <a:xfrm>
              <a:off x="233670" y="3690688"/>
              <a:ext cx="3829761" cy="135374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5" name="Рисунок 34" descr="Группа женщин со сплошной заливкой">
              <a:extLst>
                <a:ext uri="{FF2B5EF4-FFF2-40B4-BE49-F238E27FC236}">
                  <a16:creationId xmlns="" xmlns:a16="http://schemas.microsoft.com/office/drawing/2014/main" id="{58E2E318-34E1-4101-87C1-BF50BA9B068E}"/>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 xmlns:asvg="http://schemas.microsoft.com/office/drawing/2016/SVG/main" r:embed="rId15"/>
                </a:ext>
              </a:extLst>
            </a:blip>
            <a:stretch>
              <a:fillRect/>
            </a:stretch>
          </p:blipFill>
          <p:spPr>
            <a:xfrm>
              <a:off x="466875" y="3709371"/>
              <a:ext cx="914400" cy="914400"/>
            </a:xfrm>
            <a:prstGeom prst="rect">
              <a:avLst/>
            </a:prstGeom>
          </p:spPr>
        </p:pic>
        <p:sp>
          <p:nvSpPr>
            <p:cNvPr id="25" name="TextBox 24"/>
            <p:cNvSpPr txBox="1"/>
            <p:nvPr/>
          </p:nvSpPr>
          <p:spPr>
            <a:xfrm>
              <a:off x="153416" y="4512187"/>
              <a:ext cx="1693092" cy="523220"/>
            </a:xfrm>
            <a:prstGeom prst="rect">
              <a:avLst/>
            </a:prstGeom>
            <a:noFill/>
          </p:spPr>
          <p:txBody>
            <a:bodyPr wrap="none" rtlCol="0">
              <a:spAutoFit/>
            </a:bodyPr>
            <a:lstStyle/>
            <a:p>
              <a:pPr algn="ctr"/>
              <a:r>
                <a:rPr lang="ru-RU" sz="2800" dirty="0">
                  <a:solidFill>
                    <a:schemeClr val="bg1"/>
                  </a:solidFill>
                  <a:latin typeface="Montserrat SemiBold" panose="00000700000000000000" pitchFamily="2" charset="-52"/>
                </a:rPr>
                <a:t>332 802 </a:t>
              </a:r>
            </a:p>
          </p:txBody>
        </p:sp>
        <p:sp>
          <p:nvSpPr>
            <p:cNvPr id="26" name="TextBox 25"/>
            <p:cNvSpPr txBox="1"/>
            <p:nvPr/>
          </p:nvSpPr>
          <p:spPr>
            <a:xfrm>
              <a:off x="1602305" y="3767397"/>
              <a:ext cx="2469773" cy="1200329"/>
            </a:xfrm>
            <a:prstGeom prst="rect">
              <a:avLst/>
            </a:prstGeom>
            <a:noFill/>
          </p:spPr>
          <p:txBody>
            <a:bodyPr wrap="square" rtlCol="0">
              <a:spAutoFit/>
            </a:bodyPr>
            <a:lstStyle/>
            <a:p>
              <a:r>
                <a:rPr lang="ru-RU" sz="1200" dirty="0">
                  <a:solidFill>
                    <a:schemeClr val="bg1"/>
                  </a:solidFill>
                  <a:latin typeface="Montserrat" panose="00000500000000000000" pitchFamily="2" charset="-52"/>
                </a:rPr>
                <a:t>Обучающихся старше 14 лет; родителей/ законных представителей обучающихся было</a:t>
              </a:r>
            </a:p>
            <a:p>
              <a:r>
                <a:rPr lang="ru-RU" sz="1200" dirty="0">
                  <a:solidFill>
                    <a:schemeClr val="bg1"/>
                  </a:solidFill>
                  <a:latin typeface="Montserrat" panose="00000500000000000000" pitchFamily="2" charset="-52"/>
                </a:rPr>
                <a:t>опрошено </a:t>
              </a:r>
            </a:p>
            <a:p>
              <a:r>
                <a:rPr lang="ru-RU" sz="1200" dirty="0">
                  <a:solidFill>
                    <a:schemeClr val="bg1"/>
                  </a:solidFill>
                  <a:latin typeface="Montserrat" panose="00000500000000000000" pitchFamily="2" charset="-52"/>
                </a:rPr>
                <a:t>в рамках </a:t>
              </a:r>
              <a:r>
                <a:rPr lang="ru-RU" sz="1200" dirty="0" smtClean="0">
                  <a:solidFill>
                    <a:schemeClr val="bg1"/>
                  </a:solidFill>
                  <a:latin typeface="Montserrat" panose="00000500000000000000" pitchFamily="2" charset="-52"/>
                </a:rPr>
                <a:t>НОКО-2024</a:t>
              </a:r>
              <a:endParaRPr lang="ru-RU" sz="1200" dirty="0">
                <a:solidFill>
                  <a:schemeClr val="bg1"/>
                </a:solidFill>
                <a:latin typeface="Montserrat" panose="00000500000000000000" pitchFamily="2" charset="-52"/>
              </a:endParaRPr>
            </a:p>
          </p:txBody>
        </p:sp>
      </p:grpSp>
      <p:sp>
        <p:nvSpPr>
          <p:cNvPr id="40" name="Прямоугольник 39">
            <a:extLst>
              <a:ext uri="{FF2B5EF4-FFF2-40B4-BE49-F238E27FC236}">
                <a16:creationId xmlns="" xmlns:a16="http://schemas.microsoft.com/office/drawing/2014/main" id="{86015752-AEB5-4999-8AAF-C12AC94E8F75}"/>
              </a:ext>
            </a:extLst>
          </p:cNvPr>
          <p:cNvSpPr/>
          <p:nvPr/>
        </p:nvSpPr>
        <p:spPr>
          <a:xfrm>
            <a:off x="1" y="123477"/>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6" name="Прямоугольник 45">
            <a:extLst>
              <a:ext uri="{FF2B5EF4-FFF2-40B4-BE49-F238E27FC236}">
                <a16:creationId xmlns="" xmlns:a16="http://schemas.microsoft.com/office/drawing/2014/main" id="{3627F4BD-46D2-4169-A2EA-AA9279F54F58}"/>
              </a:ext>
            </a:extLst>
          </p:cNvPr>
          <p:cNvSpPr/>
          <p:nvPr/>
        </p:nvSpPr>
        <p:spPr>
          <a:xfrm>
            <a:off x="1" y="1614343"/>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 name="Номер слайда 1"/>
          <p:cNvSpPr>
            <a:spLocks noGrp="1"/>
          </p:cNvSpPr>
          <p:nvPr>
            <p:ph type="sldNum" sz="quarter" idx="12"/>
          </p:nvPr>
        </p:nvSpPr>
        <p:spPr/>
        <p:txBody>
          <a:bodyPr/>
          <a:lstStyle/>
          <a:p>
            <a:fld id="{B19B0651-EE4F-4900-A07F-96A6BFA9D0F0}" type="slidenum">
              <a:rPr lang="ru-RU" smtClean="0"/>
              <a:t>2</a:t>
            </a:fld>
            <a:endParaRPr lang="ru-RU"/>
          </a:p>
        </p:txBody>
      </p:sp>
    </p:spTree>
    <p:extLst>
      <p:ext uri="{BB962C8B-B14F-4D97-AF65-F5344CB8AC3E}">
        <p14:creationId xmlns:p14="http://schemas.microsoft.com/office/powerpoint/2010/main" val="308779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descr="Шрифт Брайля со сплошной заливкой">
            <a:extLst>
              <a:ext uri="{FF2B5EF4-FFF2-40B4-BE49-F238E27FC236}">
                <a16:creationId xmlns:a16="http://schemas.microsoft.com/office/drawing/2014/main" xmlns="" id="{E182637F-3584-45CA-858D-CC27326691E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2763753">
            <a:off x="-134125" y="-1598949"/>
            <a:ext cx="8957964" cy="8957964"/>
          </a:xfrm>
          <a:prstGeom prst="rect">
            <a:avLst/>
          </a:prstGeom>
        </p:spPr>
      </p:pic>
      <p:grpSp>
        <p:nvGrpSpPr>
          <p:cNvPr id="60" name="Группа 59">
            <a:extLst>
              <a:ext uri="{FF2B5EF4-FFF2-40B4-BE49-F238E27FC236}">
                <a16:creationId xmlns:a16="http://schemas.microsoft.com/office/drawing/2014/main" xmlns="" id="{926AB3A2-45E1-48A2-A53A-9B951212FA66}"/>
              </a:ext>
            </a:extLst>
          </p:cNvPr>
          <p:cNvGrpSpPr/>
          <p:nvPr/>
        </p:nvGrpSpPr>
        <p:grpSpPr>
          <a:xfrm>
            <a:off x="716224" y="1890188"/>
            <a:ext cx="2232248" cy="1276419"/>
            <a:chOff x="506062" y="2127119"/>
            <a:chExt cx="2232248" cy="1276419"/>
          </a:xfrm>
        </p:grpSpPr>
        <p:sp>
          <p:nvSpPr>
            <p:cNvPr id="61" name="Прямоугольник 60">
              <a:extLst>
                <a:ext uri="{FF2B5EF4-FFF2-40B4-BE49-F238E27FC236}">
                  <a16:creationId xmlns:a16="http://schemas.microsoft.com/office/drawing/2014/main" xmlns="" id="{8AA2005E-7D50-4820-AB8D-83D2DE3A7ECF}"/>
                </a:ext>
              </a:extLst>
            </p:cNvPr>
            <p:cNvSpPr/>
            <p:nvPr/>
          </p:nvSpPr>
          <p:spPr>
            <a:xfrm>
              <a:off x="506062"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2" name="TextBox 61">
              <a:extLst>
                <a:ext uri="{FF2B5EF4-FFF2-40B4-BE49-F238E27FC236}">
                  <a16:creationId xmlns:a16="http://schemas.microsoft.com/office/drawing/2014/main" xmlns="" id="{B2794519-EC8E-4127-97CA-161B160549F8}"/>
                </a:ext>
              </a:extLst>
            </p:cNvPr>
            <p:cNvSpPr txBox="1"/>
            <p:nvPr/>
          </p:nvSpPr>
          <p:spPr>
            <a:xfrm>
              <a:off x="1066585" y="2208620"/>
              <a:ext cx="1327608" cy="523220"/>
            </a:xfrm>
            <a:prstGeom prst="rect">
              <a:avLst/>
            </a:prstGeom>
            <a:noFill/>
            <a:ln w="12700">
              <a:noFill/>
            </a:ln>
          </p:spPr>
          <p:txBody>
            <a:bodyPr wrap="none" rtlCol="0">
              <a:spAutoFit/>
            </a:bodyPr>
            <a:lstStyle/>
            <a:p>
              <a:r>
                <a:rPr lang="en-US" sz="2800" dirty="0">
                  <a:solidFill>
                    <a:schemeClr val="bg1"/>
                  </a:solidFill>
                  <a:latin typeface="Montserrat SemiBold" panose="00000700000000000000" pitchFamily="2" charset="-52"/>
                </a:rPr>
                <a:t>94,44 </a:t>
              </a:r>
            </a:p>
          </p:txBody>
        </p:sp>
        <p:sp>
          <p:nvSpPr>
            <p:cNvPr id="63" name="TextBox 62">
              <a:extLst>
                <a:ext uri="{FF2B5EF4-FFF2-40B4-BE49-F238E27FC236}">
                  <a16:creationId xmlns:a16="http://schemas.microsoft.com/office/drawing/2014/main" xmlns="" id="{CC902FBE-3854-4784-80E0-D2FD7A91CE66}"/>
                </a:ext>
              </a:extLst>
            </p:cNvPr>
            <p:cNvSpPr txBox="1"/>
            <p:nvPr/>
          </p:nvSpPr>
          <p:spPr>
            <a:xfrm>
              <a:off x="506062" y="2734851"/>
              <a:ext cx="2232248" cy="646331"/>
            </a:xfrm>
            <a:prstGeom prst="rect">
              <a:avLst/>
            </a:prstGeom>
            <a:noFill/>
          </p:spPr>
          <p:txBody>
            <a:bodyPr wrap="square" rtlCol="0">
              <a:spAutoFit/>
            </a:bodyPr>
            <a:lstStyle/>
            <a:p>
              <a:pPr algn="ctr"/>
              <a:r>
                <a:rPr lang="ru-RU" sz="1200" dirty="0">
                  <a:solidFill>
                    <a:schemeClr val="bg1"/>
                  </a:solidFill>
                  <a:latin typeface="Montserrat" panose="00000500000000000000" pitchFamily="2" charset="-52"/>
                </a:rPr>
                <a:t>Государственные</a:t>
              </a:r>
            </a:p>
            <a:p>
              <a:pPr algn="ctr"/>
              <a:r>
                <a:rPr lang="ru-RU" sz="1200" dirty="0">
                  <a:solidFill>
                    <a:schemeClr val="bg1"/>
                  </a:solidFill>
                  <a:latin typeface="Montserrat" panose="00000500000000000000" pitchFamily="2" charset="-52"/>
                </a:rPr>
                <a:t>образовательные организации</a:t>
              </a:r>
            </a:p>
          </p:txBody>
        </p:sp>
      </p:grpSp>
      <p:sp>
        <p:nvSpPr>
          <p:cNvPr id="6" name="TextBox 5"/>
          <p:cNvSpPr txBox="1"/>
          <p:nvPr/>
        </p:nvSpPr>
        <p:spPr>
          <a:xfrm>
            <a:off x="0" y="214866"/>
            <a:ext cx="6436742" cy="1384995"/>
          </a:xfrm>
          <a:prstGeom prst="rect">
            <a:avLst/>
          </a:prstGeom>
          <a:noFill/>
        </p:spPr>
        <p:txBody>
          <a:bodyPr wrap="square" rtlCol="0">
            <a:spAutoFit/>
          </a:bodyPr>
          <a:lstStyle/>
          <a:p>
            <a:r>
              <a:rPr lang="ru-RU" sz="4000" dirty="0">
                <a:latin typeface="Montserrat SemiBold" panose="00000700000000000000" pitchFamily="2" charset="-52"/>
              </a:rPr>
              <a:t>Средний балл за </a:t>
            </a:r>
            <a:r>
              <a:rPr lang="ru-RU" sz="4400" dirty="0" smtClean="0">
                <a:latin typeface="Montserrat ExtraBold" panose="00000900000000000000" pitchFamily="2" charset="-52"/>
              </a:rPr>
              <a:t>НОКО-2024</a:t>
            </a:r>
            <a:endParaRPr lang="ru-RU" sz="4400" dirty="0">
              <a:latin typeface="Montserrat ExtraBold" panose="00000900000000000000" pitchFamily="2" charset="-52"/>
            </a:endParaRPr>
          </a:p>
        </p:txBody>
      </p:sp>
      <p:sp>
        <p:nvSpPr>
          <p:cNvPr id="29" name="Прямоугольник 28">
            <a:extLst>
              <a:ext uri="{FF2B5EF4-FFF2-40B4-BE49-F238E27FC236}">
                <a16:creationId xmlns:a16="http://schemas.microsoft.com/office/drawing/2014/main" xmlns="" id="{52CFD891-F724-462F-A7D6-D9215FA8D8A2}"/>
              </a:ext>
            </a:extLst>
          </p:cNvPr>
          <p:cNvSpPr/>
          <p:nvPr/>
        </p:nvSpPr>
        <p:spPr>
          <a:xfrm>
            <a:off x="0" y="1599861"/>
            <a:ext cx="5528263" cy="956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33" name="Группа 32">
            <a:extLst>
              <a:ext uri="{FF2B5EF4-FFF2-40B4-BE49-F238E27FC236}">
                <a16:creationId xmlns:a16="http://schemas.microsoft.com/office/drawing/2014/main" xmlns="" id="{39A29E2A-412C-4398-A002-300637C2706E}"/>
              </a:ext>
            </a:extLst>
          </p:cNvPr>
          <p:cNvGrpSpPr/>
          <p:nvPr/>
        </p:nvGrpSpPr>
        <p:grpSpPr>
          <a:xfrm>
            <a:off x="6345554" y="237669"/>
            <a:ext cx="2232248" cy="1276419"/>
            <a:chOff x="506062" y="2127119"/>
            <a:chExt cx="2232248" cy="1276419"/>
          </a:xfrm>
        </p:grpSpPr>
        <p:sp>
          <p:nvSpPr>
            <p:cNvPr id="34" name="Прямоугольник 33">
              <a:extLst>
                <a:ext uri="{FF2B5EF4-FFF2-40B4-BE49-F238E27FC236}">
                  <a16:creationId xmlns:a16="http://schemas.microsoft.com/office/drawing/2014/main" xmlns="" id="{99B45A7C-017B-4385-AEE8-83F82C87B8BD}"/>
                </a:ext>
              </a:extLst>
            </p:cNvPr>
            <p:cNvSpPr/>
            <p:nvPr/>
          </p:nvSpPr>
          <p:spPr>
            <a:xfrm>
              <a:off x="506062"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TextBox 34">
              <a:extLst>
                <a:ext uri="{FF2B5EF4-FFF2-40B4-BE49-F238E27FC236}">
                  <a16:creationId xmlns:a16="http://schemas.microsoft.com/office/drawing/2014/main" xmlns="" id="{B829F943-2E50-4BD9-B5A8-BCA9CE99F7B1}"/>
                </a:ext>
              </a:extLst>
            </p:cNvPr>
            <p:cNvSpPr txBox="1"/>
            <p:nvPr/>
          </p:nvSpPr>
          <p:spPr>
            <a:xfrm>
              <a:off x="823730" y="2208620"/>
              <a:ext cx="1600118" cy="707886"/>
            </a:xfrm>
            <a:prstGeom prst="rect">
              <a:avLst/>
            </a:prstGeom>
            <a:noFill/>
            <a:ln w="12700">
              <a:noFill/>
            </a:ln>
          </p:spPr>
          <p:txBody>
            <a:bodyPr wrap="none" rtlCol="0">
              <a:spAutoFit/>
            </a:bodyPr>
            <a:lstStyle/>
            <a:p>
              <a:r>
                <a:rPr lang="en-US" sz="4000" dirty="0" smtClean="0">
                  <a:solidFill>
                    <a:schemeClr val="bg1"/>
                  </a:solidFill>
                  <a:latin typeface="Montserrat SemiBold" panose="00000700000000000000" pitchFamily="2" charset="-52"/>
                </a:rPr>
                <a:t>9</a:t>
              </a:r>
              <a:r>
                <a:rPr lang="ru-RU" sz="4000" dirty="0" smtClean="0">
                  <a:solidFill>
                    <a:schemeClr val="bg1"/>
                  </a:solidFill>
                  <a:latin typeface="Montserrat SemiBold" panose="00000700000000000000" pitchFamily="2" charset="-52"/>
                </a:rPr>
                <a:t>3</a:t>
              </a:r>
              <a:r>
                <a:rPr lang="en-US" sz="4000" dirty="0" smtClean="0">
                  <a:solidFill>
                    <a:schemeClr val="bg1"/>
                  </a:solidFill>
                  <a:latin typeface="Montserrat SemiBold" panose="00000700000000000000" pitchFamily="2" charset="-52"/>
                </a:rPr>
                <a:t>,</a:t>
              </a:r>
              <a:r>
                <a:rPr lang="ru-RU" sz="4000" dirty="0" smtClean="0">
                  <a:solidFill>
                    <a:schemeClr val="bg1"/>
                  </a:solidFill>
                  <a:latin typeface="Montserrat SemiBold" panose="00000700000000000000" pitchFamily="2" charset="-52"/>
                </a:rPr>
                <a:t>64</a:t>
              </a:r>
              <a:endParaRPr lang="ru-RU" sz="4000" dirty="0">
                <a:solidFill>
                  <a:schemeClr val="bg1"/>
                </a:solidFill>
                <a:latin typeface="Montserrat SemiBold" panose="00000700000000000000" pitchFamily="2" charset="-52"/>
              </a:endParaRPr>
            </a:p>
          </p:txBody>
        </p:sp>
        <p:sp>
          <p:nvSpPr>
            <p:cNvPr id="36" name="TextBox 35">
              <a:extLst>
                <a:ext uri="{FF2B5EF4-FFF2-40B4-BE49-F238E27FC236}">
                  <a16:creationId xmlns:a16="http://schemas.microsoft.com/office/drawing/2014/main" xmlns="" id="{B3BD0423-E54D-4169-82C3-F573188C3D5C}"/>
                </a:ext>
              </a:extLst>
            </p:cNvPr>
            <p:cNvSpPr txBox="1"/>
            <p:nvPr/>
          </p:nvSpPr>
          <p:spPr>
            <a:xfrm>
              <a:off x="506062" y="2839597"/>
              <a:ext cx="2232248" cy="461665"/>
            </a:xfrm>
            <a:prstGeom prst="rect">
              <a:avLst/>
            </a:prstGeom>
            <a:noFill/>
          </p:spPr>
          <p:txBody>
            <a:bodyPr wrap="square" rtlCol="0">
              <a:spAutoFit/>
            </a:bodyPr>
            <a:lstStyle/>
            <a:p>
              <a:pPr algn="ctr"/>
              <a:r>
                <a:rPr lang="ru-RU" sz="1200" dirty="0">
                  <a:solidFill>
                    <a:schemeClr val="bg1"/>
                  </a:solidFill>
                  <a:latin typeface="Montserrat" panose="00000500000000000000" pitchFamily="2" charset="-52"/>
                </a:rPr>
                <a:t>Образовательные организации в целом</a:t>
              </a:r>
            </a:p>
          </p:txBody>
        </p:sp>
      </p:grpSp>
      <p:grpSp>
        <p:nvGrpSpPr>
          <p:cNvPr id="37" name="Группа 36">
            <a:extLst>
              <a:ext uri="{FF2B5EF4-FFF2-40B4-BE49-F238E27FC236}">
                <a16:creationId xmlns:a16="http://schemas.microsoft.com/office/drawing/2014/main" xmlns="" id="{6EFF2599-3221-4601-9063-D73588BE3F3D}"/>
              </a:ext>
            </a:extLst>
          </p:cNvPr>
          <p:cNvGrpSpPr/>
          <p:nvPr/>
        </p:nvGrpSpPr>
        <p:grpSpPr>
          <a:xfrm>
            <a:off x="4443034" y="3668393"/>
            <a:ext cx="2232248" cy="1276419"/>
            <a:chOff x="506062" y="2104315"/>
            <a:chExt cx="2232248" cy="1276419"/>
          </a:xfrm>
        </p:grpSpPr>
        <p:sp>
          <p:nvSpPr>
            <p:cNvPr id="44" name="Прямоугольник 43">
              <a:extLst>
                <a:ext uri="{FF2B5EF4-FFF2-40B4-BE49-F238E27FC236}">
                  <a16:creationId xmlns:a16="http://schemas.microsoft.com/office/drawing/2014/main" xmlns="" id="{6C9AB7AB-AD82-429B-839E-B0669040EEE6}"/>
                </a:ext>
              </a:extLst>
            </p:cNvPr>
            <p:cNvSpPr/>
            <p:nvPr/>
          </p:nvSpPr>
          <p:spPr>
            <a:xfrm>
              <a:off x="506062" y="2104315"/>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5" name="TextBox 44">
              <a:extLst>
                <a:ext uri="{FF2B5EF4-FFF2-40B4-BE49-F238E27FC236}">
                  <a16:creationId xmlns:a16="http://schemas.microsoft.com/office/drawing/2014/main" xmlns="" id="{94A31764-D99F-4318-9676-6DB3D2FABFBC}"/>
                </a:ext>
              </a:extLst>
            </p:cNvPr>
            <p:cNvSpPr txBox="1"/>
            <p:nvPr/>
          </p:nvSpPr>
          <p:spPr>
            <a:xfrm>
              <a:off x="1082265" y="2208620"/>
              <a:ext cx="1189749" cy="523220"/>
            </a:xfrm>
            <a:prstGeom prst="rect">
              <a:avLst/>
            </a:prstGeom>
            <a:noFill/>
            <a:ln w="12700">
              <a:noFill/>
            </a:ln>
          </p:spPr>
          <p:txBody>
            <a:bodyPr wrap="none" rtlCol="0">
              <a:spAutoFit/>
            </a:bodyPr>
            <a:lstStyle/>
            <a:p>
              <a:r>
                <a:rPr lang="en-US" sz="2800" dirty="0" smtClean="0">
                  <a:solidFill>
                    <a:schemeClr val="bg1"/>
                  </a:solidFill>
                  <a:latin typeface="Montserrat SemiBold" panose="00000700000000000000" pitchFamily="2" charset="-52"/>
                </a:rPr>
                <a:t>9</a:t>
              </a:r>
              <a:r>
                <a:rPr lang="ru-RU" sz="2800" dirty="0">
                  <a:solidFill>
                    <a:schemeClr val="bg1"/>
                  </a:solidFill>
                  <a:latin typeface="Montserrat SemiBold" panose="00000700000000000000" pitchFamily="2" charset="-52"/>
                </a:rPr>
                <a:t>3</a:t>
              </a:r>
              <a:r>
                <a:rPr lang="en-US" sz="2800" dirty="0" smtClean="0">
                  <a:solidFill>
                    <a:schemeClr val="bg1"/>
                  </a:solidFill>
                  <a:latin typeface="Montserrat SemiBold" panose="00000700000000000000" pitchFamily="2" charset="-52"/>
                </a:rPr>
                <a:t>,</a:t>
              </a:r>
              <a:r>
                <a:rPr lang="ru-RU" sz="2800" dirty="0" smtClean="0">
                  <a:solidFill>
                    <a:schemeClr val="bg1"/>
                  </a:solidFill>
                  <a:latin typeface="Montserrat SemiBold" panose="00000700000000000000" pitchFamily="2" charset="-52"/>
                </a:rPr>
                <a:t>00</a:t>
              </a:r>
              <a:endParaRPr lang="ru-RU" sz="2800" dirty="0">
                <a:solidFill>
                  <a:schemeClr val="bg1"/>
                </a:solidFill>
                <a:latin typeface="Montserrat SemiBold" panose="00000700000000000000" pitchFamily="2" charset="-52"/>
              </a:endParaRPr>
            </a:p>
          </p:txBody>
        </p:sp>
        <p:sp>
          <p:nvSpPr>
            <p:cNvPr id="46" name="TextBox 45">
              <a:extLst>
                <a:ext uri="{FF2B5EF4-FFF2-40B4-BE49-F238E27FC236}">
                  <a16:creationId xmlns:a16="http://schemas.microsoft.com/office/drawing/2014/main" xmlns="" id="{BAE9DBB7-12D3-4B7F-B2E1-26FA3E1973B6}"/>
                </a:ext>
              </a:extLst>
            </p:cNvPr>
            <p:cNvSpPr txBox="1"/>
            <p:nvPr/>
          </p:nvSpPr>
          <p:spPr>
            <a:xfrm>
              <a:off x="506062" y="2727004"/>
              <a:ext cx="2232248" cy="646331"/>
            </a:xfrm>
            <a:prstGeom prst="rect">
              <a:avLst/>
            </a:prstGeom>
            <a:noFill/>
          </p:spPr>
          <p:txBody>
            <a:bodyPr wrap="square" rtlCol="0">
              <a:spAutoFit/>
            </a:bodyPr>
            <a:lstStyle/>
            <a:p>
              <a:pPr algn="ctr"/>
              <a:r>
                <a:rPr lang="ru-RU" sz="1200" dirty="0">
                  <a:solidFill>
                    <a:schemeClr val="bg1"/>
                  </a:solidFill>
                  <a:latin typeface="Montserrat" panose="00000500000000000000" pitchFamily="2" charset="-52"/>
                </a:rPr>
                <a:t>Сельские</a:t>
              </a:r>
            </a:p>
            <a:p>
              <a:pPr algn="ctr"/>
              <a:r>
                <a:rPr lang="ru-RU" sz="1200" dirty="0">
                  <a:solidFill>
                    <a:schemeClr val="bg1"/>
                  </a:solidFill>
                  <a:latin typeface="Montserrat" panose="00000500000000000000" pitchFamily="2" charset="-52"/>
                </a:rPr>
                <a:t>образовательные организации</a:t>
              </a:r>
            </a:p>
          </p:txBody>
        </p:sp>
      </p:grpSp>
      <p:grpSp>
        <p:nvGrpSpPr>
          <p:cNvPr id="51" name="Группа 50">
            <a:extLst>
              <a:ext uri="{FF2B5EF4-FFF2-40B4-BE49-F238E27FC236}">
                <a16:creationId xmlns:a16="http://schemas.microsoft.com/office/drawing/2014/main" xmlns="" id="{FCE45749-247C-403C-9C71-B8EBC3ABEF5D}"/>
              </a:ext>
            </a:extLst>
          </p:cNvPr>
          <p:cNvGrpSpPr/>
          <p:nvPr/>
        </p:nvGrpSpPr>
        <p:grpSpPr>
          <a:xfrm>
            <a:off x="3228733" y="1890189"/>
            <a:ext cx="2232248" cy="1276419"/>
            <a:chOff x="506062" y="2127119"/>
            <a:chExt cx="2232248" cy="1276419"/>
          </a:xfrm>
        </p:grpSpPr>
        <p:sp>
          <p:nvSpPr>
            <p:cNvPr id="52" name="Прямоугольник 51">
              <a:extLst>
                <a:ext uri="{FF2B5EF4-FFF2-40B4-BE49-F238E27FC236}">
                  <a16:creationId xmlns:a16="http://schemas.microsoft.com/office/drawing/2014/main" xmlns="" id="{97ACA1F9-C356-4A62-BC09-FD35C5E537E6}"/>
                </a:ext>
              </a:extLst>
            </p:cNvPr>
            <p:cNvSpPr/>
            <p:nvPr/>
          </p:nvSpPr>
          <p:spPr>
            <a:xfrm>
              <a:off x="506062"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TextBox 52">
              <a:extLst>
                <a:ext uri="{FF2B5EF4-FFF2-40B4-BE49-F238E27FC236}">
                  <a16:creationId xmlns:a16="http://schemas.microsoft.com/office/drawing/2014/main" xmlns="" id="{A9D5C515-E937-4B80-82D5-1EF178EC7A60}"/>
                </a:ext>
              </a:extLst>
            </p:cNvPr>
            <p:cNvSpPr txBox="1"/>
            <p:nvPr/>
          </p:nvSpPr>
          <p:spPr>
            <a:xfrm>
              <a:off x="1036128" y="2208620"/>
              <a:ext cx="1124026" cy="523220"/>
            </a:xfrm>
            <a:prstGeom prst="rect">
              <a:avLst/>
            </a:prstGeom>
            <a:noFill/>
            <a:ln w="12700">
              <a:noFill/>
            </a:ln>
          </p:spPr>
          <p:txBody>
            <a:bodyPr wrap="none" rtlCol="0">
              <a:spAutoFit/>
            </a:bodyPr>
            <a:lstStyle/>
            <a:p>
              <a:r>
                <a:rPr lang="en-US" sz="2800" dirty="0" smtClean="0">
                  <a:solidFill>
                    <a:schemeClr val="bg1"/>
                  </a:solidFill>
                  <a:latin typeface="Montserrat SemiBold" panose="00000700000000000000" pitchFamily="2" charset="-52"/>
                </a:rPr>
                <a:t>9</a:t>
              </a:r>
              <a:r>
                <a:rPr lang="ru-RU" sz="2800" dirty="0">
                  <a:solidFill>
                    <a:schemeClr val="bg1"/>
                  </a:solidFill>
                  <a:latin typeface="Montserrat SemiBold" panose="00000700000000000000" pitchFamily="2" charset="-52"/>
                </a:rPr>
                <a:t>3</a:t>
              </a:r>
              <a:r>
                <a:rPr lang="en-US" sz="2800" dirty="0" smtClean="0">
                  <a:solidFill>
                    <a:schemeClr val="bg1"/>
                  </a:solidFill>
                  <a:latin typeface="Montserrat SemiBold" panose="00000700000000000000" pitchFamily="2" charset="-52"/>
                </a:rPr>
                <a:t>,</a:t>
              </a:r>
              <a:r>
                <a:rPr lang="ru-RU" sz="2800" dirty="0" smtClean="0">
                  <a:solidFill>
                    <a:schemeClr val="bg1"/>
                  </a:solidFill>
                  <a:latin typeface="Montserrat SemiBold" panose="00000700000000000000" pitchFamily="2" charset="-52"/>
                </a:rPr>
                <a:t>53</a:t>
              </a:r>
              <a:endParaRPr lang="ru-RU" sz="2800" dirty="0">
                <a:solidFill>
                  <a:schemeClr val="bg1"/>
                </a:solidFill>
                <a:latin typeface="Montserrat SemiBold" panose="00000700000000000000" pitchFamily="2" charset="-52"/>
              </a:endParaRPr>
            </a:p>
          </p:txBody>
        </p:sp>
        <p:sp>
          <p:nvSpPr>
            <p:cNvPr id="54" name="TextBox 53">
              <a:extLst>
                <a:ext uri="{FF2B5EF4-FFF2-40B4-BE49-F238E27FC236}">
                  <a16:creationId xmlns:a16="http://schemas.microsoft.com/office/drawing/2014/main" xmlns="" id="{6BA8057E-9555-4E61-852F-7C1B7E6BC6B2}"/>
                </a:ext>
              </a:extLst>
            </p:cNvPr>
            <p:cNvSpPr txBox="1"/>
            <p:nvPr/>
          </p:nvSpPr>
          <p:spPr>
            <a:xfrm>
              <a:off x="506062" y="2734851"/>
              <a:ext cx="2232248" cy="646331"/>
            </a:xfrm>
            <a:prstGeom prst="rect">
              <a:avLst/>
            </a:prstGeom>
            <a:noFill/>
          </p:spPr>
          <p:txBody>
            <a:bodyPr wrap="square" rtlCol="0">
              <a:spAutoFit/>
            </a:bodyPr>
            <a:lstStyle/>
            <a:p>
              <a:pPr algn="ctr"/>
              <a:r>
                <a:rPr lang="ru-RU" sz="1200" dirty="0">
                  <a:solidFill>
                    <a:schemeClr val="bg1"/>
                  </a:solidFill>
                  <a:latin typeface="Montserrat" panose="00000500000000000000" pitchFamily="2" charset="-52"/>
                </a:rPr>
                <a:t>Муниципальные</a:t>
              </a:r>
            </a:p>
            <a:p>
              <a:pPr algn="ctr"/>
              <a:r>
                <a:rPr lang="ru-RU" sz="1200" dirty="0">
                  <a:solidFill>
                    <a:schemeClr val="bg1"/>
                  </a:solidFill>
                  <a:latin typeface="Montserrat" panose="00000500000000000000" pitchFamily="2" charset="-52"/>
                </a:rPr>
                <a:t>образовательные организации</a:t>
              </a:r>
            </a:p>
          </p:txBody>
        </p:sp>
      </p:grpSp>
      <p:grpSp>
        <p:nvGrpSpPr>
          <p:cNvPr id="55" name="Группа 54">
            <a:extLst>
              <a:ext uri="{FF2B5EF4-FFF2-40B4-BE49-F238E27FC236}">
                <a16:creationId xmlns:a16="http://schemas.microsoft.com/office/drawing/2014/main" xmlns="" id="{D1975125-B800-4BA6-B39C-750267A91397}"/>
              </a:ext>
            </a:extLst>
          </p:cNvPr>
          <p:cNvGrpSpPr/>
          <p:nvPr/>
        </p:nvGrpSpPr>
        <p:grpSpPr>
          <a:xfrm>
            <a:off x="1895201" y="3670640"/>
            <a:ext cx="2259732" cy="1276419"/>
            <a:chOff x="465754" y="2089805"/>
            <a:chExt cx="2259732" cy="1276419"/>
          </a:xfrm>
        </p:grpSpPr>
        <p:sp>
          <p:nvSpPr>
            <p:cNvPr id="56" name="Прямоугольник 55">
              <a:extLst>
                <a:ext uri="{FF2B5EF4-FFF2-40B4-BE49-F238E27FC236}">
                  <a16:creationId xmlns:a16="http://schemas.microsoft.com/office/drawing/2014/main" xmlns="" id="{E1FBE3F4-E8FC-44B1-ABC1-3963AECD63FD}"/>
                </a:ext>
              </a:extLst>
            </p:cNvPr>
            <p:cNvSpPr/>
            <p:nvPr/>
          </p:nvSpPr>
          <p:spPr>
            <a:xfrm>
              <a:off x="493238" y="2089805"/>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TextBox 56">
              <a:extLst>
                <a:ext uri="{FF2B5EF4-FFF2-40B4-BE49-F238E27FC236}">
                  <a16:creationId xmlns:a16="http://schemas.microsoft.com/office/drawing/2014/main" xmlns="" id="{9C9322DE-9B06-430C-8C89-7076EB8FD255}"/>
                </a:ext>
              </a:extLst>
            </p:cNvPr>
            <p:cNvSpPr txBox="1"/>
            <p:nvPr/>
          </p:nvSpPr>
          <p:spPr>
            <a:xfrm>
              <a:off x="1036128" y="2208620"/>
              <a:ext cx="1306768" cy="523220"/>
            </a:xfrm>
            <a:prstGeom prst="rect">
              <a:avLst/>
            </a:prstGeom>
            <a:noFill/>
            <a:ln w="12700">
              <a:noFill/>
            </a:ln>
          </p:spPr>
          <p:txBody>
            <a:bodyPr wrap="none" rtlCol="0">
              <a:spAutoFit/>
            </a:bodyPr>
            <a:lstStyle/>
            <a:p>
              <a:r>
                <a:rPr lang="en-US" sz="2800" dirty="0">
                  <a:solidFill>
                    <a:schemeClr val="bg1"/>
                  </a:solidFill>
                  <a:latin typeface="Montserrat SemiBold" panose="00000700000000000000" pitchFamily="2" charset="-52"/>
                </a:rPr>
                <a:t>94,09 </a:t>
              </a:r>
              <a:endParaRPr lang="ru-RU" sz="2800" dirty="0">
                <a:solidFill>
                  <a:schemeClr val="bg1"/>
                </a:solidFill>
                <a:latin typeface="Montserrat SemiBold" panose="00000700000000000000" pitchFamily="2" charset="-52"/>
              </a:endParaRPr>
            </a:p>
          </p:txBody>
        </p:sp>
        <p:sp>
          <p:nvSpPr>
            <p:cNvPr id="58" name="TextBox 57">
              <a:extLst>
                <a:ext uri="{FF2B5EF4-FFF2-40B4-BE49-F238E27FC236}">
                  <a16:creationId xmlns:a16="http://schemas.microsoft.com/office/drawing/2014/main" xmlns="" id="{0DA101D4-8A45-47C1-9240-54868C360B80}"/>
                </a:ext>
              </a:extLst>
            </p:cNvPr>
            <p:cNvSpPr txBox="1"/>
            <p:nvPr/>
          </p:nvSpPr>
          <p:spPr>
            <a:xfrm>
              <a:off x="465754" y="2668142"/>
              <a:ext cx="2232248" cy="646331"/>
            </a:xfrm>
            <a:prstGeom prst="rect">
              <a:avLst/>
            </a:prstGeom>
            <a:noFill/>
          </p:spPr>
          <p:txBody>
            <a:bodyPr wrap="square" rtlCol="0">
              <a:spAutoFit/>
            </a:bodyPr>
            <a:lstStyle/>
            <a:p>
              <a:pPr algn="ctr"/>
              <a:r>
                <a:rPr lang="ru-RU" sz="1200" dirty="0">
                  <a:solidFill>
                    <a:schemeClr val="bg1"/>
                  </a:solidFill>
                  <a:latin typeface="Montserrat" panose="00000500000000000000" pitchFamily="2" charset="-52"/>
                </a:rPr>
                <a:t>Городские</a:t>
              </a:r>
            </a:p>
            <a:p>
              <a:pPr algn="ctr"/>
              <a:r>
                <a:rPr lang="ru-RU" sz="1200" dirty="0">
                  <a:solidFill>
                    <a:schemeClr val="bg1"/>
                  </a:solidFill>
                  <a:latin typeface="Montserrat" panose="00000500000000000000" pitchFamily="2" charset="-52"/>
                </a:rPr>
                <a:t>образовательные организации</a:t>
              </a:r>
            </a:p>
          </p:txBody>
        </p:sp>
      </p:grpSp>
      <p:sp>
        <p:nvSpPr>
          <p:cNvPr id="59" name="Прямоугольник 58">
            <a:extLst>
              <a:ext uri="{FF2B5EF4-FFF2-40B4-BE49-F238E27FC236}">
                <a16:creationId xmlns:a16="http://schemas.microsoft.com/office/drawing/2014/main" xmlns="" id="{9171326D-29F7-4012-9BD8-261EB18A12E4}"/>
              </a:ext>
            </a:extLst>
          </p:cNvPr>
          <p:cNvSpPr/>
          <p:nvPr/>
        </p:nvSpPr>
        <p:spPr>
          <a:xfrm>
            <a:off x="0" y="119189"/>
            <a:ext cx="5528263" cy="956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 name="Номер слайда 1"/>
          <p:cNvSpPr>
            <a:spLocks noGrp="1"/>
          </p:cNvSpPr>
          <p:nvPr>
            <p:ph type="sldNum" sz="quarter" idx="12"/>
          </p:nvPr>
        </p:nvSpPr>
        <p:spPr/>
        <p:txBody>
          <a:bodyPr/>
          <a:lstStyle/>
          <a:p>
            <a:fld id="{B19B0651-EE4F-4900-A07F-96A6BFA9D0F0}" type="slidenum">
              <a:rPr lang="ru-RU" smtClean="0"/>
              <a:t>3</a:t>
            </a:fld>
            <a:endParaRPr lang="ru-RU"/>
          </a:p>
        </p:txBody>
      </p:sp>
      <p:grpSp>
        <p:nvGrpSpPr>
          <p:cNvPr id="27" name="Группа 26">
            <a:extLst>
              <a:ext uri="{FF2B5EF4-FFF2-40B4-BE49-F238E27FC236}">
                <a16:creationId xmlns:a16="http://schemas.microsoft.com/office/drawing/2014/main" xmlns="" id="{926AB3A2-45E1-48A2-A53A-9B951212FA66}"/>
              </a:ext>
            </a:extLst>
          </p:cNvPr>
          <p:cNvGrpSpPr/>
          <p:nvPr/>
        </p:nvGrpSpPr>
        <p:grpSpPr>
          <a:xfrm>
            <a:off x="5741242" y="1890188"/>
            <a:ext cx="2232248" cy="1276419"/>
            <a:chOff x="506062" y="2127119"/>
            <a:chExt cx="2232248" cy="1276419"/>
          </a:xfrm>
        </p:grpSpPr>
        <p:sp>
          <p:nvSpPr>
            <p:cNvPr id="28" name="Прямоугольник 27">
              <a:extLst>
                <a:ext uri="{FF2B5EF4-FFF2-40B4-BE49-F238E27FC236}">
                  <a16:creationId xmlns:a16="http://schemas.microsoft.com/office/drawing/2014/main" xmlns="" id="{8AA2005E-7D50-4820-AB8D-83D2DE3A7ECF}"/>
                </a:ext>
              </a:extLst>
            </p:cNvPr>
            <p:cNvSpPr/>
            <p:nvPr/>
          </p:nvSpPr>
          <p:spPr>
            <a:xfrm>
              <a:off x="506062"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TextBox 29">
              <a:extLst>
                <a:ext uri="{FF2B5EF4-FFF2-40B4-BE49-F238E27FC236}">
                  <a16:creationId xmlns:a16="http://schemas.microsoft.com/office/drawing/2014/main" xmlns="" id="{B2794519-EC8E-4127-97CA-161B160549F8}"/>
                </a:ext>
              </a:extLst>
            </p:cNvPr>
            <p:cNvSpPr txBox="1"/>
            <p:nvPr/>
          </p:nvSpPr>
          <p:spPr>
            <a:xfrm>
              <a:off x="1066585" y="2208620"/>
              <a:ext cx="1271502" cy="523220"/>
            </a:xfrm>
            <a:prstGeom prst="rect">
              <a:avLst/>
            </a:prstGeom>
            <a:noFill/>
            <a:ln w="12700">
              <a:noFill/>
            </a:ln>
          </p:spPr>
          <p:txBody>
            <a:bodyPr wrap="none" rtlCol="0">
              <a:spAutoFit/>
            </a:bodyPr>
            <a:lstStyle/>
            <a:p>
              <a:r>
                <a:rPr lang="en-US" sz="2800" dirty="0" smtClean="0">
                  <a:solidFill>
                    <a:schemeClr val="bg1"/>
                  </a:solidFill>
                  <a:latin typeface="Montserrat SemiBold" panose="00000700000000000000" pitchFamily="2" charset="-52"/>
                </a:rPr>
                <a:t>9</a:t>
              </a:r>
              <a:r>
                <a:rPr lang="ru-RU" sz="2800" dirty="0" smtClean="0">
                  <a:solidFill>
                    <a:schemeClr val="bg1"/>
                  </a:solidFill>
                  <a:latin typeface="Montserrat SemiBold" panose="00000700000000000000" pitchFamily="2" charset="-52"/>
                </a:rPr>
                <a:t>2</a:t>
              </a:r>
              <a:r>
                <a:rPr lang="en-US" sz="2800" dirty="0" smtClean="0">
                  <a:solidFill>
                    <a:schemeClr val="bg1"/>
                  </a:solidFill>
                  <a:latin typeface="Montserrat SemiBold" panose="00000700000000000000" pitchFamily="2" charset="-52"/>
                </a:rPr>
                <a:t>,</a:t>
              </a:r>
              <a:r>
                <a:rPr lang="ru-RU" sz="2800" dirty="0" smtClean="0">
                  <a:solidFill>
                    <a:schemeClr val="bg1"/>
                  </a:solidFill>
                  <a:latin typeface="Montserrat SemiBold" panose="00000700000000000000" pitchFamily="2" charset="-52"/>
                </a:rPr>
                <a:t>06</a:t>
              </a:r>
              <a:r>
                <a:rPr lang="en-US" sz="2800" dirty="0" smtClean="0">
                  <a:solidFill>
                    <a:schemeClr val="bg1"/>
                  </a:solidFill>
                  <a:latin typeface="Montserrat SemiBold" panose="00000700000000000000" pitchFamily="2" charset="-52"/>
                </a:rPr>
                <a:t> </a:t>
              </a:r>
              <a:endParaRPr lang="en-US" sz="2800" dirty="0">
                <a:solidFill>
                  <a:schemeClr val="bg1"/>
                </a:solidFill>
                <a:latin typeface="Montserrat SemiBold" panose="00000700000000000000" pitchFamily="2" charset="-52"/>
              </a:endParaRPr>
            </a:p>
          </p:txBody>
        </p:sp>
        <p:sp>
          <p:nvSpPr>
            <p:cNvPr id="31" name="TextBox 30">
              <a:extLst>
                <a:ext uri="{FF2B5EF4-FFF2-40B4-BE49-F238E27FC236}">
                  <a16:creationId xmlns:a16="http://schemas.microsoft.com/office/drawing/2014/main" xmlns="" id="{CC902FBE-3854-4784-80E0-D2FD7A91CE66}"/>
                </a:ext>
              </a:extLst>
            </p:cNvPr>
            <p:cNvSpPr txBox="1"/>
            <p:nvPr/>
          </p:nvSpPr>
          <p:spPr>
            <a:xfrm>
              <a:off x="506062" y="2734851"/>
              <a:ext cx="2232248" cy="276999"/>
            </a:xfrm>
            <a:prstGeom prst="rect">
              <a:avLst/>
            </a:prstGeom>
            <a:noFill/>
          </p:spPr>
          <p:txBody>
            <a:bodyPr wrap="square" rtlCol="0">
              <a:spAutoFit/>
            </a:bodyPr>
            <a:lstStyle/>
            <a:p>
              <a:pPr algn="ctr"/>
              <a:r>
                <a:rPr lang="ru-RU" sz="1200" dirty="0" smtClean="0">
                  <a:solidFill>
                    <a:schemeClr val="bg1"/>
                  </a:solidFill>
                  <a:latin typeface="Montserrat" panose="00000500000000000000" pitchFamily="2" charset="-52"/>
                </a:rPr>
                <a:t>Частные </a:t>
              </a:r>
              <a:r>
                <a:rPr lang="ru-RU" sz="1200" dirty="0">
                  <a:solidFill>
                    <a:schemeClr val="bg1"/>
                  </a:solidFill>
                  <a:latin typeface="Montserrat" panose="00000500000000000000" pitchFamily="2" charset="-52"/>
                </a:rPr>
                <a:t>организации </a:t>
              </a:r>
            </a:p>
          </p:txBody>
        </p:sp>
      </p:grpSp>
    </p:spTree>
    <p:extLst>
      <p:ext uri="{BB962C8B-B14F-4D97-AF65-F5344CB8AC3E}">
        <p14:creationId xmlns:p14="http://schemas.microsoft.com/office/powerpoint/2010/main" val="1435838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Стрелка: изгиб по часовой стрелке со сплошной заливкой">
            <a:extLst>
              <a:ext uri="{FF2B5EF4-FFF2-40B4-BE49-F238E27FC236}">
                <a16:creationId xmlns:a16="http://schemas.microsoft.com/office/drawing/2014/main" xmlns="" id="{F69A351F-7911-4445-ACEF-090BA0C119B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5400000">
            <a:off x="-1116632" y="-2612826"/>
            <a:ext cx="9438930" cy="9438930"/>
          </a:xfrm>
          <a:prstGeom prst="rect">
            <a:avLst/>
          </a:prstGeom>
        </p:spPr>
      </p:pic>
      <p:sp>
        <p:nvSpPr>
          <p:cNvPr id="6" name="TextBox 5"/>
          <p:cNvSpPr txBox="1"/>
          <p:nvPr/>
        </p:nvSpPr>
        <p:spPr>
          <a:xfrm>
            <a:off x="1243167" y="204159"/>
            <a:ext cx="7900833" cy="1384995"/>
          </a:xfrm>
          <a:prstGeom prst="rect">
            <a:avLst/>
          </a:prstGeom>
        </p:spPr>
        <p:txBody>
          <a:bodyPr wrap="square" rtlCol="0">
            <a:spAutoFit/>
          </a:bodyPr>
          <a:lstStyle/>
          <a:p>
            <a:pPr algn="r"/>
            <a:r>
              <a:rPr lang="ru-RU" sz="4000" dirty="0">
                <a:latin typeface="Montserrat SemiBold" panose="00000700000000000000" pitchFamily="2" charset="-52"/>
              </a:rPr>
              <a:t>Средние баллы по ОО за </a:t>
            </a:r>
            <a:r>
              <a:rPr lang="ru-RU" sz="4400" dirty="0" smtClean="0">
                <a:latin typeface="Montserrat ExtraBold" panose="00000900000000000000" pitchFamily="2" charset="-52"/>
              </a:rPr>
              <a:t>НОКО-2024</a:t>
            </a:r>
            <a:r>
              <a:rPr lang="ru-RU" sz="4000" dirty="0" smtClean="0">
                <a:latin typeface="Montserrat SemiBold" panose="00000700000000000000" pitchFamily="2" charset="-52"/>
              </a:rPr>
              <a:t> </a:t>
            </a:r>
            <a:r>
              <a:rPr lang="ru-RU" sz="4000" dirty="0">
                <a:latin typeface="Montserrat SemiBold" panose="00000700000000000000" pitchFamily="2" charset="-52"/>
              </a:rPr>
              <a:t>в целом</a:t>
            </a:r>
          </a:p>
        </p:txBody>
      </p:sp>
      <p:sp>
        <p:nvSpPr>
          <p:cNvPr id="18" name="Прямоугольник 17">
            <a:extLst>
              <a:ext uri="{FF2B5EF4-FFF2-40B4-BE49-F238E27FC236}">
                <a16:creationId xmlns:a16="http://schemas.microsoft.com/office/drawing/2014/main" xmlns="" id="{3B56A89E-43AD-421E-B90B-369886B6B6FF}"/>
              </a:ext>
            </a:extLst>
          </p:cNvPr>
          <p:cNvSpPr/>
          <p:nvPr/>
        </p:nvSpPr>
        <p:spPr>
          <a:xfrm>
            <a:off x="1763688" y="123477"/>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sp>
        <p:nvSpPr>
          <p:cNvPr id="19" name="Прямоугольник 18">
            <a:extLst>
              <a:ext uri="{FF2B5EF4-FFF2-40B4-BE49-F238E27FC236}">
                <a16:creationId xmlns:a16="http://schemas.microsoft.com/office/drawing/2014/main" xmlns="" id="{BCCB7EE1-B8F3-4813-8697-2C4DD74F4BEC}"/>
              </a:ext>
            </a:extLst>
          </p:cNvPr>
          <p:cNvSpPr/>
          <p:nvPr/>
        </p:nvSpPr>
        <p:spPr>
          <a:xfrm>
            <a:off x="1763688" y="1509310"/>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sp>
        <p:nvSpPr>
          <p:cNvPr id="16" name="TextBox 15"/>
          <p:cNvSpPr txBox="1"/>
          <p:nvPr/>
        </p:nvSpPr>
        <p:spPr>
          <a:xfrm>
            <a:off x="179512" y="1729698"/>
            <a:ext cx="8964488" cy="307777"/>
          </a:xfrm>
          <a:prstGeom prst="rect">
            <a:avLst/>
          </a:prstGeom>
          <a:noFill/>
        </p:spPr>
        <p:txBody>
          <a:bodyPr wrap="square" rtlCol="0">
            <a:spAutoFit/>
          </a:bodyPr>
          <a:lstStyle/>
          <a:p>
            <a:pPr algn="ctr"/>
            <a:r>
              <a:rPr lang="ru-RU" sz="1400" dirty="0">
                <a:latin typeface="Montserrat Medium" panose="00000600000000000000" pitchFamily="2" charset="-52"/>
              </a:rPr>
              <a:t>Средние баллы по каждому Критерию НОКО в </a:t>
            </a:r>
            <a:r>
              <a:rPr lang="ru-RU" sz="1400" dirty="0" smtClean="0">
                <a:latin typeface="Montserrat Medium" panose="00000600000000000000" pitchFamily="2" charset="-52"/>
              </a:rPr>
              <a:t>2024 </a:t>
            </a:r>
            <a:r>
              <a:rPr lang="ru-RU" sz="1400" dirty="0">
                <a:latin typeface="Montserrat Medium" panose="00000600000000000000" pitchFamily="2" charset="-52"/>
              </a:rPr>
              <a:t>году</a:t>
            </a:r>
          </a:p>
        </p:txBody>
      </p:sp>
      <p:sp>
        <p:nvSpPr>
          <p:cNvPr id="27" name="Прямоугольник 26"/>
          <p:cNvSpPr/>
          <p:nvPr/>
        </p:nvSpPr>
        <p:spPr>
          <a:xfrm>
            <a:off x="1115616" y="4633567"/>
            <a:ext cx="5725179" cy="33082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a:solidFill>
                  <a:schemeClr val="bg1"/>
                </a:solidFill>
                <a:latin typeface="Montserrat Medium" panose="00000600000000000000" pitchFamily="2" charset="-52"/>
              </a:rPr>
              <a:t>Критерий 5. </a:t>
            </a:r>
            <a:r>
              <a:rPr lang="ru-RU" sz="1050" dirty="0">
                <a:solidFill>
                  <a:schemeClr val="bg1"/>
                </a:solidFill>
                <a:latin typeface="Montserrat" panose="00000500000000000000" pitchFamily="2" charset="-52"/>
              </a:rPr>
              <a:t>Удовлетворенность условиями осуществления образовательной деятельности</a:t>
            </a:r>
          </a:p>
        </p:txBody>
      </p:sp>
      <p:sp>
        <p:nvSpPr>
          <p:cNvPr id="28" name="Прямоугольник 27"/>
          <p:cNvSpPr/>
          <p:nvPr/>
        </p:nvSpPr>
        <p:spPr>
          <a:xfrm>
            <a:off x="1115616" y="2387570"/>
            <a:ext cx="5955585" cy="33082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a:solidFill>
                  <a:schemeClr val="bg1"/>
                </a:solidFill>
                <a:latin typeface="Montserrat Medium" panose="00000600000000000000" pitchFamily="2" charset="-52"/>
              </a:rPr>
              <a:t>Критерий 1. </a:t>
            </a:r>
            <a:r>
              <a:rPr lang="ru-RU" sz="1100" dirty="0">
                <a:solidFill>
                  <a:schemeClr val="bg1"/>
                </a:solidFill>
                <a:latin typeface="Montserrat" panose="00000500000000000000" pitchFamily="2" charset="-52"/>
              </a:rPr>
              <a:t>Открытость и доступность информации об организации </a:t>
            </a:r>
          </a:p>
        </p:txBody>
      </p:sp>
      <p:sp>
        <p:nvSpPr>
          <p:cNvPr id="29" name="Прямоугольник 28"/>
          <p:cNvSpPr/>
          <p:nvPr/>
        </p:nvSpPr>
        <p:spPr>
          <a:xfrm>
            <a:off x="1115616" y="2952985"/>
            <a:ext cx="5549273" cy="33082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a:solidFill>
                  <a:schemeClr val="bg1"/>
                </a:solidFill>
                <a:latin typeface="Montserrat Medium" panose="00000600000000000000" pitchFamily="2" charset="-52"/>
              </a:rPr>
              <a:t>Критерий 2. </a:t>
            </a:r>
            <a:r>
              <a:rPr lang="ru-RU" sz="1050" dirty="0">
                <a:solidFill>
                  <a:schemeClr val="bg1"/>
                </a:solidFill>
                <a:latin typeface="Montserrat" panose="00000500000000000000" pitchFamily="2" charset="-52"/>
              </a:rPr>
              <a:t>Комфортность условий осуществления образовательной деятельности</a:t>
            </a:r>
          </a:p>
        </p:txBody>
      </p:sp>
      <p:sp>
        <p:nvSpPr>
          <p:cNvPr id="30" name="Прямоугольник 29"/>
          <p:cNvSpPr/>
          <p:nvPr/>
        </p:nvSpPr>
        <p:spPr>
          <a:xfrm>
            <a:off x="1115617" y="3518400"/>
            <a:ext cx="4794310" cy="33082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a:solidFill>
                  <a:schemeClr val="bg1"/>
                </a:solidFill>
                <a:latin typeface="Montserrat Medium" panose="00000600000000000000" pitchFamily="2" charset="-52"/>
              </a:rPr>
              <a:t>Критерий 3. </a:t>
            </a:r>
            <a:r>
              <a:rPr lang="ru-RU" sz="1100" dirty="0">
                <a:solidFill>
                  <a:schemeClr val="bg1"/>
                </a:solidFill>
                <a:latin typeface="Montserrat" panose="00000500000000000000" pitchFamily="2" charset="-52"/>
              </a:rPr>
              <a:t>Доступность </a:t>
            </a:r>
            <a:r>
              <a:rPr lang="ru-RU" sz="1100" dirty="0" smtClean="0">
                <a:solidFill>
                  <a:schemeClr val="bg1"/>
                </a:solidFill>
                <a:latin typeface="Montserrat" panose="00000500000000000000" pitchFamily="2" charset="-52"/>
              </a:rPr>
              <a:t>для </a:t>
            </a:r>
            <a:r>
              <a:rPr lang="ru-RU" sz="1100" dirty="0">
                <a:solidFill>
                  <a:schemeClr val="bg1"/>
                </a:solidFill>
                <a:latin typeface="Montserrat" panose="00000500000000000000" pitchFamily="2" charset="-52"/>
              </a:rPr>
              <a:t>инвалидов </a:t>
            </a:r>
          </a:p>
        </p:txBody>
      </p:sp>
      <p:sp>
        <p:nvSpPr>
          <p:cNvPr id="31" name="Прямоугольник 30"/>
          <p:cNvSpPr/>
          <p:nvPr/>
        </p:nvSpPr>
        <p:spPr>
          <a:xfrm>
            <a:off x="1115616" y="4083815"/>
            <a:ext cx="6120680" cy="33082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a:solidFill>
                  <a:schemeClr val="bg1"/>
                </a:solidFill>
                <a:latin typeface="Montserrat Medium" panose="00000600000000000000" pitchFamily="2" charset="-52"/>
              </a:rPr>
              <a:t>Критерий 4. </a:t>
            </a:r>
            <a:r>
              <a:rPr lang="ru-RU" sz="1100" dirty="0">
                <a:solidFill>
                  <a:schemeClr val="bg1"/>
                </a:solidFill>
                <a:latin typeface="Montserrat" panose="00000500000000000000" pitchFamily="2" charset="-52"/>
              </a:rPr>
              <a:t>Доброжелательность, вежливость работников организации </a:t>
            </a:r>
          </a:p>
        </p:txBody>
      </p:sp>
      <p:grpSp>
        <p:nvGrpSpPr>
          <p:cNvPr id="20" name="Группа 19">
            <a:extLst>
              <a:ext uri="{FF2B5EF4-FFF2-40B4-BE49-F238E27FC236}">
                <a16:creationId xmlns:a16="http://schemas.microsoft.com/office/drawing/2014/main" xmlns="" id="{6C695658-5546-4798-896C-0E9B1389BD28}"/>
              </a:ext>
            </a:extLst>
          </p:cNvPr>
          <p:cNvGrpSpPr/>
          <p:nvPr/>
        </p:nvGrpSpPr>
        <p:grpSpPr>
          <a:xfrm>
            <a:off x="214973" y="221055"/>
            <a:ext cx="1307984" cy="1288256"/>
            <a:chOff x="481946" y="2127120"/>
            <a:chExt cx="2232248" cy="1288256"/>
          </a:xfrm>
        </p:grpSpPr>
        <p:sp>
          <p:nvSpPr>
            <p:cNvPr id="21" name="Прямоугольник 20">
              <a:extLst>
                <a:ext uri="{FF2B5EF4-FFF2-40B4-BE49-F238E27FC236}">
                  <a16:creationId xmlns:a16="http://schemas.microsoft.com/office/drawing/2014/main" xmlns="" id="{D557AD61-2427-43D9-99C0-8F3D5B2F369A}"/>
                </a:ext>
              </a:extLst>
            </p:cNvPr>
            <p:cNvSpPr/>
            <p:nvPr/>
          </p:nvSpPr>
          <p:spPr>
            <a:xfrm>
              <a:off x="481946" y="2127120"/>
              <a:ext cx="2232248" cy="12882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TextBox 21">
              <a:extLst>
                <a:ext uri="{FF2B5EF4-FFF2-40B4-BE49-F238E27FC236}">
                  <a16:creationId xmlns:a16="http://schemas.microsoft.com/office/drawing/2014/main" xmlns="" id="{56941D16-BFC4-4D4F-80B9-F52AE16CE75A}"/>
                </a:ext>
              </a:extLst>
            </p:cNvPr>
            <p:cNvSpPr txBox="1"/>
            <p:nvPr/>
          </p:nvSpPr>
          <p:spPr>
            <a:xfrm>
              <a:off x="596517" y="2232573"/>
              <a:ext cx="2003107" cy="523220"/>
            </a:xfrm>
            <a:prstGeom prst="rect">
              <a:avLst/>
            </a:prstGeom>
            <a:noFill/>
            <a:ln w="12700">
              <a:noFill/>
            </a:ln>
          </p:spPr>
          <p:txBody>
            <a:bodyPr wrap="none" rtlCol="0">
              <a:spAutoFit/>
            </a:bodyPr>
            <a:lstStyle/>
            <a:p>
              <a:pPr algn="ctr"/>
              <a:r>
                <a:rPr lang="ru-RU" sz="2800" dirty="0" smtClean="0">
                  <a:solidFill>
                    <a:schemeClr val="bg1"/>
                  </a:solidFill>
                  <a:latin typeface="Montserrat SemiBold" panose="00000700000000000000" pitchFamily="2" charset="-52"/>
                </a:rPr>
                <a:t>93,64</a:t>
              </a:r>
              <a:endParaRPr lang="ru-RU" sz="2800" dirty="0">
                <a:solidFill>
                  <a:schemeClr val="bg1"/>
                </a:solidFill>
                <a:latin typeface="Montserrat SemiBold" panose="00000700000000000000" pitchFamily="2" charset="-52"/>
              </a:endParaRPr>
            </a:p>
          </p:txBody>
        </p:sp>
        <p:sp>
          <p:nvSpPr>
            <p:cNvPr id="23" name="TextBox 22">
              <a:extLst>
                <a:ext uri="{FF2B5EF4-FFF2-40B4-BE49-F238E27FC236}">
                  <a16:creationId xmlns:a16="http://schemas.microsoft.com/office/drawing/2014/main" xmlns="" id="{18E336E8-DB53-428C-A9C2-FC527005219E}"/>
                </a:ext>
              </a:extLst>
            </p:cNvPr>
            <p:cNvSpPr txBox="1"/>
            <p:nvPr/>
          </p:nvSpPr>
          <p:spPr>
            <a:xfrm>
              <a:off x="481946" y="2773526"/>
              <a:ext cx="2232248" cy="600164"/>
            </a:xfrm>
            <a:prstGeom prst="rect">
              <a:avLst/>
            </a:prstGeom>
            <a:noFill/>
          </p:spPr>
          <p:txBody>
            <a:bodyPr wrap="square" rtlCol="0">
              <a:spAutoFit/>
            </a:bodyPr>
            <a:lstStyle/>
            <a:p>
              <a:pPr algn="ctr"/>
              <a:r>
                <a:rPr lang="en-US" sz="1100" dirty="0">
                  <a:solidFill>
                    <a:schemeClr val="bg1"/>
                  </a:solidFill>
                  <a:latin typeface="Montserrat" panose="00000500000000000000" pitchFamily="2" charset="-52"/>
                </a:rPr>
                <a:t>C</a:t>
              </a:r>
              <a:r>
                <a:rPr lang="ru-RU" sz="1100" dirty="0">
                  <a:solidFill>
                    <a:schemeClr val="bg1"/>
                  </a:solidFill>
                  <a:latin typeface="Montserrat" panose="00000500000000000000" pitchFamily="2" charset="-52"/>
                </a:rPr>
                <a:t>редний итоговый балл по всем ОО</a:t>
              </a:r>
            </a:p>
          </p:txBody>
        </p:sp>
      </p:grpSp>
      <p:grpSp>
        <p:nvGrpSpPr>
          <p:cNvPr id="10" name="Группа 9">
            <a:extLst>
              <a:ext uri="{FF2B5EF4-FFF2-40B4-BE49-F238E27FC236}">
                <a16:creationId xmlns:a16="http://schemas.microsoft.com/office/drawing/2014/main" xmlns="" id="{3123462C-FC09-421E-8BF1-2746A9A4A3BF}"/>
              </a:ext>
            </a:extLst>
          </p:cNvPr>
          <p:cNvGrpSpPr/>
          <p:nvPr/>
        </p:nvGrpSpPr>
        <p:grpSpPr>
          <a:xfrm>
            <a:off x="7024347" y="2209162"/>
            <a:ext cx="1381114" cy="657342"/>
            <a:chOff x="6664889" y="2245947"/>
            <a:chExt cx="1381114" cy="523220"/>
          </a:xfrm>
        </p:grpSpPr>
        <p:sp>
          <p:nvSpPr>
            <p:cNvPr id="24" name="Прямоугольник 23">
              <a:extLst>
                <a:ext uri="{FF2B5EF4-FFF2-40B4-BE49-F238E27FC236}">
                  <a16:creationId xmlns:a16="http://schemas.microsoft.com/office/drawing/2014/main" xmlns="" id="{E59B6E48-2659-4BDA-826B-0881606CACF5}"/>
                </a:ext>
              </a:extLst>
            </p:cNvPr>
            <p:cNvSpPr/>
            <p:nvPr/>
          </p:nvSpPr>
          <p:spPr>
            <a:xfrm flipV="1">
              <a:off x="6664889" y="2291822"/>
              <a:ext cx="1307984" cy="43325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TextBox 32"/>
            <p:cNvSpPr txBox="1"/>
            <p:nvPr/>
          </p:nvSpPr>
          <p:spPr>
            <a:xfrm>
              <a:off x="6772898" y="2245947"/>
              <a:ext cx="1273105" cy="523220"/>
            </a:xfrm>
            <a:prstGeom prst="rect">
              <a:avLst/>
            </a:prstGeom>
          </p:spPr>
          <p:txBody>
            <a:bodyPr wrap="none" rtlCol="0">
              <a:spAutoFit/>
            </a:bodyPr>
            <a:lstStyle/>
            <a:p>
              <a:r>
                <a:rPr lang="ru-RU" sz="2800" dirty="0">
                  <a:solidFill>
                    <a:schemeClr val="bg1"/>
                  </a:solidFill>
                  <a:latin typeface="Montserrat SemiBold" panose="00000700000000000000" pitchFamily="2" charset="-52"/>
                </a:rPr>
                <a:t>98,38 </a:t>
              </a:r>
            </a:p>
          </p:txBody>
        </p:sp>
      </p:grpSp>
      <p:grpSp>
        <p:nvGrpSpPr>
          <p:cNvPr id="2" name="Группа 1">
            <a:extLst>
              <a:ext uri="{FF2B5EF4-FFF2-40B4-BE49-F238E27FC236}">
                <a16:creationId xmlns:a16="http://schemas.microsoft.com/office/drawing/2014/main" xmlns="" id="{0D223E3C-DD0A-4FB8-A452-20328253070E}"/>
              </a:ext>
            </a:extLst>
          </p:cNvPr>
          <p:cNvGrpSpPr/>
          <p:nvPr/>
        </p:nvGrpSpPr>
        <p:grpSpPr>
          <a:xfrm>
            <a:off x="6664889" y="2819632"/>
            <a:ext cx="1307984" cy="657342"/>
            <a:chOff x="5580112" y="2836827"/>
            <a:chExt cx="1307984" cy="523220"/>
          </a:xfrm>
        </p:grpSpPr>
        <p:sp>
          <p:nvSpPr>
            <p:cNvPr id="25" name="Прямоугольник 24">
              <a:extLst>
                <a:ext uri="{FF2B5EF4-FFF2-40B4-BE49-F238E27FC236}">
                  <a16:creationId xmlns:a16="http://schemas.microsoft.com/office/drawing/2014/main" xmlns="" id="{93CA5870-BB64-42EB-9EAC-CA9FB580B63F}"/>
                </a:ext>
              </a:extLst>
            </p:cNvPr>
            <p:cNvSpPr/>
            <p:nvPr/>
          </p:nvSpPr>
          <p:spPr>
            <a:xfrm flipV="1">
              <a:off x="5580112" y="2881810"/>
              <a:ext cx="1307984" cy="43325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TextBox 33"/>
            <p:cNvSpPr txBox="1"/>
            <p:nvPr/>
          </p:nvSpPr>
          <p:spPr>
            <a:xfrm>
              <a:off x="5663275" y="2836827"/>
              <a:ext cx="1208985" cy="523220"/>
            </a:xfrm>
            <a:prstGeom prst="rect">
              <a:avLst/>
            </a:prstGeom>
          </p:spPr>
          <p:txBody>
            <a:bodyPr wrap="none" rtlCol="0">
              <a:spAutoFit/>
            </a:bodyPr>
            <a:lstStyle/>
            <a:p>
              <a:r>
                <a:rPr lang="ru-RU" sz="2800" dirty="0" smtClean="0">
                  <a:solidFill>
                    <a:schemeClr val="bg1"/>
                  </a:solidFill>
                  <a:latin typeface="Montserrat SemiBold" panose="00000700000000000000" pitchFamily="2" charset="-52"/>
                </a:rPr>
                <a:t>94,88</a:t>
              </a:r>
              <a:endParaRPr lang="ru-RU" sz="2800" dirty="0">
                <a:solidFill>
                  <a:schemeClr val="bg1"/>
                </a:solidFill>
                <a:latin typeface="Montserrat SemiBold" panose="00000700000000000000" pitchFamily="2" charset="-52"/>
              </a:endParaRPr>
            </a:p>
          </p:txBody>
        </p:sp>
      </p:grpSp>
      <p:grpSp>
        <p:nvGrpSpPr>
          <p:cNvPr id="39" name="Группа 38">
            <a:extLst>
              <a:ext uri="{FF2B5EF4-FFF2-40B4-BE49-F238E27FC236}">
                <a16:creationId xmlns:a16="http://schemas.microsoft.com/office/drawing/2014/main" xmlns="" id="{DFF6E49F-0F4A-453C-877B-588505F890B7}"/>
              </a:ext>
            </a:extLst>
          </p:cNvPr>
          <p:cNvGrpSpPr/>
          <p:nvPr/>
        </p:nvGrpSpPr>
        <p:grpSpPr>
          <a:xfrm>
            <a:off x="5028484" y="3386239"/>
            <a:ext cx="1380313" cy="657342"/>
            <a:chOff x="5580112" y="2836827"/>
            <a:chExt cx="1380313" cy="523220"/>
          </a:xfrm>
        </p:grpSpPr>
        <p:sp>
          <p:nvSpPr>
            <p:cNvPr id="40" name="Прямоугольник 39">
              <a:extLst>
                <a:ext uri="{FF2B5EF4-FFF2-40B4-BE49-F238E27FC236}">
                  <a16:creationId xmlns:a16="http://schemas.microsoft.com/office/drawing/2014/main" xmlns="" id="{E8DD76EC-2219-4B97-993B-4605BEF12D02}"/>
                </a:ext>
              </a:extLst>
            </p:cNvPr>
            <p:cNvSpPr/>
            <p:nvPr/>
          </p:nvSpPr>
          <p:spPr>
            <a:xfrm flipV="1">
              <a:off x="5580112" y="2881810"/>
              <a:ext cx="1307984" cy="43325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TextBox 40">
              <a:extLst>
                <a:ext uri="{FF2B5EF4-FFF2-40B4-BE49-F238E27FC236}">
                  <a16:creationId xmlns:a16="http://schemas.microsoft.com/office/drawing/2014/main" xmlns="" id="{39884ECD-5BA3-4450-9950-1FDEB8D2E2FB}"/>
                </a:ext>
              </a:extLst>
            </p:cNvPr>
            <p:cNvSpPr txBox="1"/>
            <p:nvPr/>
          </p:nvSpPr>
          <p:spPr>
            <a:xfrm>
              <a:off x="5663275" y="2836827"/>
              <a:ext cx="1297150" cy="523220"/>
            </a:xfrm>
            <a:prstGeom prst="rect">
              <a:avLst/>
            </a:prstGeom>
          </p:spPr>
          <p:txBody>
            <a:bodyPr wrap="none" rtlCol="0">
              <a:spAutoFit/>
            </a:bodyPr>
            <a:lstStyle/>
            <a:p>
              <a:r>
                <a:rPr lang="en-US" sz="2800" dirty="0">
                  <a:solidFill>
                    <a:schemeClr val="bg1"/>
                  </a:solidFill>
                  <a:latin typeface="Montserrat SemiBold" panose="00000700000000000000" pitchFamily="2" charset="-52"/>
                </a:rPr>
                <a:t>86,90 </a:t>
              </a:r>
              <a:endParaRPr lang="ru-RU" sz="2800" dirty="0">
                <a:solidFill>
                  <a:schemeClr val="bg1"/>
                </a:solidFill>
                <a:latin typeface="Montserrat SemiBold" panose="00000700000000000000" pitchFamily="2" charset="-52"/>
              </a:endParaRPr>
            </a:p>
          </p:txBody>
        </p:sp>
      </p:grpSp>
      <p:grpSp>
        <p:nvGrpSpPr>
          <p:cNvPr id="42" name="Группа 41">
            <a:extLst>
              <a:ext uri="{FF2B5EF4-FFF2-40B4-BE49-F238E27FC236}">
                <a16:creationId xmlns:a16="http://schemas.microsoft.com/office/drawing/2014/main" xmlns="" id="{A291E3BA-9D58-4CEB-AE92-345A74A7B8B6}"/>
              </a:ext>
            </a:extLst>
          </p:cNvPr>
          <p:cNvGrpSpPr/>
          <p:nvPr/>
        </p:nvGrpSpPr>
        <p:grpSpPr>
          <a:xfrm>
            <a:off x="6922961" y="3884636"/>
            <a:ext cx="1307984" cy="657342"/>
            <a:chOff x="5580112" y="2836827"/>
            <a:chExt cx="1307984" cy="523220"/>
          </a:xfrm>
        </p:grpSpPr>
        <p:sp>
          <p:nvSpPr>
            <p:cNvPr id="43" name="Прямоугольник 42">
              <a:extLst>
                <a:ext uri="{FF2B5EF4-FFF2-40B4-BE49-F238E27FC236}">
                  <a16:creationId xmlns:a16="http://schemas.microsoft.com/office/drawing/2014/main" xmlns="" id="{0B60B5F8-5C36-44A8-87D9-6531BC59FE97}"/>
                </a:ext>
              </a:extLst>
            </p:cNvPr>
            <p:cNvSpPr/>
            <p:nvPr/>
          </p:nvSpPr>
          <p:spPr>
            <a:xfrm flipV="1">
              <a:off x="5580112" y="2881810"/>
              <a:ext cx="1307984" cy="43325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TextBox 43">
              <a:extLst>
                <a:ext uri="{FF2B5EF4-FFF2-40B4-BE49-F238E27FC236}">
                  <a16:creationId xmlns:a16="http://schemas.microsoft.com/office/drawing/2014/main" xmlns="" id="{BE88558B-C587-43B9-A1AB-0EA978F5430C}"/>
                </a:ext>
              </a:extLst>
            </p:cNvPr>
            <p:cNvSpPr txBox="1"/>
            <p:nvPr/>
          </p:nvSpPr>
          <p:spPr>
            <a:xfrm>
              <a:off x="5663275" y="2836827"/>
              <a:ext cx="1051891" cy="523220"/>
            </a:xfrm>
            <a:prstGeom prst="rect">
              <a:avLst/>
            </a:prstGeom>
          </p:spPr>
          <p:txBody>
            <a:bodyPr wrap="none" rtlCol="0">
              <a:spAutoFit/>
            </a:bodyPr>
            <a:lstStyle/>
            <a:p>
              <a:r>
                <a:rPr lang="ru-RU" sz="2800" dirty="0" smtClean="0">
                  <a:solidFill>
                    <a:schemeClr val="bg1"/>
                  </a:solidFill>
                  <a:latin typeface="Montserrat SemiBold" panose="00000700000000000000" pitchFamily="2" charset="-52"/>
                </a:rPr>
                <a:t>95,12</a:t>
              </a:r>
              <a:endParaRPr lang="ru-RU" sz="2800" dirty="0">
                <a:solidFill>
                  <a:schemeClr val="bg1"/>
                </a:solidFill>
                <a:latin typeface="Montserrat SemiBold" panose="00000700000000000000" pitchFamily="2" charset="-52"/>
              </a:endParaRPr>
            </a:p>
          </p:txBody>
        </p:sp>
      </p:grpSp>
      <p:grpSp>
        <p:nvGrpSpPr>
          <p:cNvPr id="45" name="Группа 44">
            <a:extLst>
              <a:ext uri="{FF2B5EF4-FFF2-40B4-BE49-F238E27FC236}">
                <a16:creationId xmlns:a16="http://schemas.microsoft.com/office/drawing/2014/main" xmlns="" id="{8F39EFFA-A53E-44BE-B588-C8E41BB5E1B5}"/>
              </a:ext>
            </a:extLst>
          </p:cNvPr>
          <p:cNvGrpSpPr/>
          <p:nvPr/>
        </p:nvGrpSpPr>
        <p:grpSpPr>
          <a:xfrm>
            <a:off x="6336468" y="4484516"/>
            <a:ext cx="1307984" cy="657342"/>
            <a:chOff x="5580112" y="2836827"/>
            <a:chExt cx="1307984" cy="523220"/>
          </a:xfrm>
        </p:grpSpPr>
        <p:sp>
          <p:nvSpPr>
            <p:cNvPr id="46" name="Прямоугольник 45">
              <a:extLst>
                <a:ext uri="{FF2B5EF4-FFF2-40B4-BE49-F238E27FC236}">
                  <a16:creationId xmlns:a16="http://schemas.microsoft.com/office/drawing/2014/main" xmlns="" id="{D8612EA6-0C4D-4E6A-B10A-5B4957FD864C}"/>
                </a:ext>
              </a:extLst>
            </p:cNvPr>
            <p:cNvSpPr/>
            <p:nvPr/>
          </p:nvSpPr>
          <p:spPr>
            <a:xfrm flipV="1">
              <a:off x="5580112" y="2881810"/>
              <a:ext cx="1307984" cy="43325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7" name="TextBox 46">
              <a:extLst>
                <a:ext uri="{FF2B5EF4-FFF2-40B4-BE49-F238E27FC236}">
                  <a16:creationId xmlns:a16="http://schemas.microsoft.com/office/drawing/2014/main" xmlns="" id="{F314DC35-AB75-47A0-A4F2-E44442C6FDA5}"/>
                </a:ext>
              </a:extLst>
            </p:cNvPr>
            <p:cNvSpPr txBox="1"/>
            <p:nvPr/>
          </p:nvSpPr>
          <p:spPr>
            <a:xfrm>
              <a:off x="5663275" y="2836827"/>
              <a:ext cx="1167307" cy="523220"/>
            </a:xfrm>
            <a:prstGeom prst="rect">
              <a:avLst/>
            </a:prstGeom>
          </p:spPr>
          <p:txBody>
            <a:bodyPr wrap="none" rtlCol="0">
              <a:spAutoFit/>
            </a:bodyPr>
            <a:lstStyle/>
            <a:p>
              <a:r>
                <a:rPr lang="en-US" sz="2800" dirty="0">
                  <a:solidFill>
                    <a:schemeClr val="bg1"/>
                  </a:solidFill>
                  <a:latin typeface="Montserrat SemiBold" panose="00000700000000000000" pitchFamily="2" charset="-52"/>
                </a:rPr>
                <a:t>92,94</a:t>
              </a:r>
              <a:endParaRPr lang="ru-RU" sz="2800" dirty="0">
                <a:solidFill>
                  <a:schemeClr val="bg1"/>
                </a:solidFill>
                <a:latin typeface="Montserrat SemiBold" panose="00000700000000000000" pitchFamily="2" charset="-52"/>
              </a:endParaRPr>
            </a:p>
          </p:txBody>
        </p:sp>
      </p:grpSp>
      <p:sp>
        <p:nvSpPr>
          <p:cNvPr id="3" name="Номер слайда 2"/>
          <p:cNvSpPr>
            <a:spLocks noGrp="1"/>
          </p:cNvSpPr>
          <p:nvPr>
            <p:ph type="sldNum" sz="quarter" idx="12"/>
          </p:nvPr>
        </p:nvSpPr>
        <p:spPr/>
        <p:txBody>
          <a:bodyPr/>
          <a:lstStyle/>
          <a:p>
            <a:fld id="{B19B0651-EE4F-4900-A07F-96A6BFA9D0F0}" type="slidenum">
              <a:rPr lang="ru-RU" smtClean="0"/>
              <a:t>4</a:t>
            </a:fld>
            <a:endParaRPr lang="ru-RU" dirty="0"/>
          </a:p>
        </p:txBody>
      </p:sp>
    </p:spTree>
    <p:extLst>
      <p:ext uri="{BB962C8B-B14F-4D97-AF65-F5344CB8AC3E}">
        <p14:creationId xmlns:p14="http://schemas.microsoft.com/office/powerpoint/2010/main" val="3871514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xmlns="" id="{8868426B-2B1F-4D47-BE6C-D677149422D9}"/>
              </a:ext>
            </a:extLst>
          </p:cNvPr>
          <p:cNvGrpSpPr/>
          <p:nvPr/>
        </p:nvGrpSpPr>
        <p:grpSpPr>
          <a:xfrm>
            <a:off x="-2671113" y="-1622757"/>
            <a:ext cx="14486226" cy="8957965"/>
            <a:chOff x="-2671113" y="-1622757"/>
            <a:chExt cx="14486226" cy="8957965"/>
          </a:xfrm>
        </p:grpSpPr>
        <p:pic>
          <p:nvPicPr>
            <p:cNvPr id="14" name="Рисунок 13" descr="Шрифт Брайля со сплошной заливкой">
              <a:extLst>
                <a:ext uri="{FF2B5EF4-FFF2-40B4-BE49-F238E27FC236}">
                  <a16:creationId xmlns:a16="http://schemas.microsoft.com/office/drawing/2014/main" xmlns="" id="{D2CCCFE9-86D3-4FFD-BB53-B7ACF65D231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rot="2763753">
              <a:off x="2857149" y="-1622757"/>
              <a:ext cx="8957964" cy="8957964"/>
            </a:xfrm>
            <a:prstGeom prst="rect">
              <a:avLst/>
            </a:prstGeom>
          </p:spPr>
        </p:pic>
        <p:pic>
          <p:nvPicPr>
            <p:cNvPr id="9" name="Рисунок 8" descr="Шрифт Брайля со сплошной заливкой">
              <a:extLst>
                <a:ext uri="{FF2B5EF4-FFF2-40B4-BE49-F238E27FC236}">
                  <a16:creationId xmlns:a16="http://schemas.microsoft.com/office/drawing/2014/main" xmlns="" id="{D0DAF53F-06DC-45A5-A513-644585729A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rot="2763753">
              <a:off x="-2671113" y="-1622756"/>
              <a:ext cx="8957964" cy="8957964"/>
            </a:xfrm>
            <a:prstGeom prst="rect">
              <a:avLst/>
            </a:prstGeom>
          </p:spPr>
        </p:pic>
      </p:grpSp>
      <p:sp>
        <p:nvSpPr>
          <p:cNvPr id="7" name="TextBox 6"/>
          <p:cNvSpPr txBox="1"/>
          <p:nvPr/>
        </p:nvSpPr>
        <p:spPr>
          <a:xfrm>
            <a:off x="1807869" y="211507"/>
            <a:ext cx="5528263" cy="1384995"/>
          </a:xfrm>
          <a:prstGeom prst="rect">
            <a:avLst/>
          </a:prstGeom>
          <a:noFill/>
        </p:spPr>
        <p:txBody>
          <a:bodyPr wrap="square" rtlCol="0">
            <a:spAutoFit/>
          </a:bodyPr>
          <a:lstStyle/>
          <a:p>
            <a:pPr algn="ctr"/>
            <a:r>
              <a:rPr lang="ru-RU" sz="2800" dirty="0">
                <a:latin typeface="Montserrat SemiBold" panose="00000700000000000000" pitchFamily="2" charset="-52"/>
              </a:rPr>
              <a:t>Значение показателей в соответствии с градацией на портале </a:t>
            </a:r>
            <a:r>
              <a:rPr lang="ru-RU" sz="2800" dirty="0">
                <a:latin typeface="Montserrat ExtraBold" panose="00000900000000000000" pitchFamily="2" charset="-52"/>
              </a:rPr>
              <a:t>bus.gov.ru</a:t>
            </a:r>
          </a:p>
        </p:txBody>
      </p:sp>
      <p:sp>
        <p:nvSpPr>
          <p:cNvPr id="10" name="Прямоугольник 9">
            <a:extLst>
              <a:ext uri="{FF2B5EF4-FFF2-40B4-BE49-F238E27FC236}">
                <a16:creationId xmlns:a16="http://schemas.microsoft.com/office/drawing/2014/main" xmlns="" id="{16F4B135-6F2E-426F-9334-70D60A8AA31E}"/>
              </a:ext>
            </a:extLst>
          </p:cNvPr>
          <p:cNvSpPr/>
          <p:nvPr/>
        </p:nvSpPr>
        <p:spPr>
          <a:xfrm>
            <a:off x="1807869" y="1599861"/>
            <a:ext cx="5528263" cy="956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Номер слайда 2"/>
          <p:cNvSpPr>
            <a:spLocks noGrp="1"/>
          </p:cNvSpPr>
          <p:nvPr>
            <p:ph type="sldNum" sz="quarter" idx="12"/>
          </p:nvPr>
        </p:nvSpPr>
        <p:spPr/>
        <p:txBody>
          <a:bodyPr/>
          <a:lstStyle/>
          <a:p>
            <a:fld id="{B19B0651-EE4F-4900-A07F-96A6BFA9D0F0}" type="slidenum">
              <a:rPr lang="ru-RU" smtClean="0"/>
              <a:t>5</a:t>
            </a:fld>
            <a:endParaRPr lang="ru-RU"/>
          </a:p>
        </p:txBody>
      </p:sp>
      <p:graphicFrame>
        <p:nvGraphicFramePr>
          <p:cNvPr id="11" name="Диаграмма 10"/>
          <p:cNvGraphicFramePr>
            <a:graphicFrameLocks/>
          </p:cNvGraphicFramePr>
          <p:nvPr>
            <p:extLst/>
          </p:nvPr>
        </p:nvGraphicFramePr>
        <p:xfrm>
          <a:off x="1099597" y="1596502"/>
          <a:ext cx="7432843" cy="354699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768875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descr="Город со сплошной заливкой">
            <a:extLst>
              <a:ext uri="{FF2B5EF4-FFF2-40B4-BE49-F238E27FC236}">
                <a16:creationId xmlns:a16="http://schemas.microsoft.com/office/drawing/2014/main" xmlns="" id="{C5CBA30C-7423-4E78-B9C1-D9425BE592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196709" y="523220"/>
            <a:ext cx="4777680" cy="4777680"/>
          </a:xfrm>
          <a:prstGeom prst="rect">
            <a:avLst/>
          </a:prstGeom>
        </p:spPr>
      </p:pic>
      <p:pic>
        <p:nvPicPr>
          <p:cNvPr id="3" name="Рисунок 2" descr="Город со сплошной заливкой">
            <a:extLst>
              <a:ext uri="{FF2B5EF4-FFF2-40B4-BE49-F238E27FC236}">
                <a16:creationId xmlns:a16="http://schemas.microsoft.com/office/drawing/2014/main" xmlns="" id="{881D40DC-7D19-46E3-8CB7-39F36E035AA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0" y="523220"/>
            <a:ext cx="4777680" cy="4777680"/>
          </a:xfrm>
          <a:prstGeom prst="rect">
            <a:avLst/>
          </a:prstGeom>
        </p:spPr>
      </p:pic>
      <p:sp>
        <p:nvSpPr>
          <p:cNvPr id="7" name="TextBox 6"/>
          <p:cNvSpPr txBox="1"/>
          <p:nvPr/>
        </p:nvSpPr>
        <p:spPr>
          <a:xfrm>
            <a:off x="0" y="0"/>
            <a:ext cx="9144000" cy="523220"/>
          </a:xfrm>
          <a:prstGeom prst="rect">
            <a:avLst/>
          </a:prstGeom>
          <a:noFill/>
        </p:spPr>
        <p:txBody>
          <a:bodyPr wrap="square" rtlCol="0">
            <a:spAutoFit/>
          </a:bodyPr>
          <a:lstStyle/>
          <a:p>
            <a:pPr algn="ctr"/>
            <a:r>
              <a:rPr lang="ru-RU" sz="2800" dirty="0">
                <a:latin typeface="Montserrat SemiBold" panose="00000700000000000000" pitchFamily="2" charset="-52"/>
              </a:rPr>
              <a:t>Рейтинг по муниципальным образованиям</a:t>
            </a:r>
          </a:p>
        </p:txBody>
      </p:sp>
      <p:sp>
        <p:nvSpPr>
          <p:cNvPr id="8" name="Прямоугольник 7">
            <a:extLst>
              <a:ext uri="{FF2B5EF4-FFF2-40B4-BE49-F238E27FC236}">
                <a16:creationId xmlns:a16="http://schemas.microsoft.com/office/drawing/2014/main" xmlns="" id="{BA454C85-BC3D-42DE-BEAB-8AF42ABC6BDB}"/>
              </a:ext>
            </a:extLst>
          </p:cNvPr>
          <p:cNvSpPr/>
          <p:nvPr/>
        </p:nvSpPr>
        <p:spPr>
          <a:xfrm>
            <a:off x="395537" y="523220"/>
            <a:ext cx="8352928"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 name="Номер слайда 1"/>
          <p:cNvSpPr>
            <a:spLocks noGrp="1"/>
          </p:cNvSpPr>
          <p:nvPr>
            <p:ph type="sldNum" sz="quarter" idx="12"/>
          </p:nvPr>
        </p:nvSpPr>
        <p:spPr/>
        <p:txBody>
          <a:bodyPr/>
          <a:lstStyle/>
          <a:p>
            <a:fld id="{B19B0651-EE4F-4900-A07F-96A6BFA9D0F0}" type="slidenum">
              <a:rPr lang="ru-RU" smtClean="0"/>
              <a:t>6</a:t>
            </a:fld>
            <a:endParaRPr lang="ru-RU"/>
          </a:p>
        </p:txBody>
      </p:sp>
      <p:graphicFrame>
        <p:nvGraphicFramePr>
          <p:cNvPr id="10" name="Диаграмма 9"/>
          <p:cNvGraphicFramePr>
            <a:graphicFrameLocks/>
          </p:cNvGraphicFramePr>
          <p:nvPr>
            <p:extLst/>
          </p:nvPr>
        </p:nvGraphicFramePr>
        <p:xfrm>
          <a:off x="177899" y="1053005"/>
          <a:ext cx="4599781" cy="371425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Диаграмма 11"/>
          <p:cNvGraphicFramePr>
            <a:graphicFrameLocks/>
          </p:cNvGraphicFramePr>
          <p:nvPr>
            <p:extLst/>
          </p:nvPr>
        </p:nvGraphicFramePr>
        <p:xfrm>
          <a:off x="4572000" y="1053005"/>
          <a:ext cx="4603750" cy="3714258"/>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985699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Прямоугольник 29">
            <a:extLst>
              <a:ext uri="{FF2B5EF4-FFF2-40B4-BE49-F238E27FC236}">
                <a16:creationId xmlns:a16="http://schemas.microsoft.com/office/drawing/2014/main" xmlns="" id="{876DF179-212E-4190-8A5C-2B6B357DC938}"/>
              </a:ext>
            </a:extLst>
          </p:cNvPr>
          <p:cNvSpPr/>
          <p:nvPr/>
        </p:nvSpPr>
        <p:spPr>
          <a:xfrm>
            <a:off x="575783" y="3815086"/>
            <a:ext cx="820183" cy="820183"/>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853208" y="564121"/>
            <a:ext cx="5437584" cy="276999"/>
          </a:xfrm>
          <a:prstGeom prst="rect">
            <a:avLst/>
          </a:prstGeom>
          <a:noFill/>
        </p:spPr>
        <p:txBody>
          <a:bodyPr wrap="square">
            <a:spAutoFit/>
          </a:bodyPr>
          <a:lstStyle/>
          <a:p>
            <a:pPr algn="ctr"/>
            <a:r>
              <a:rPr lang="ru-RU" sz="1200" dirty="0">
                <a:latin typeface="Montserrat Medium" panose="00000600000000000000" pitchFamily="2" charset="-52"/>
              </a:rPr>
              <a:t>ОО, набравшие наибольшее количество баллов</a:t>
            </a:r>
          </a:p>
        </p:txBody>
      </p:sp>
      <p:sp>
        <p:nvSpPr>
          <p:cNvPr id="9" name="Прямоугольник 8">
            <a:extLst>
              <a:ext uri="{FF2B5EF4-FFF2-40B4-BE49-F238E27FC236}">
                <a16:creationId xmlns:a16="http://schemas.microsoft.com/office/drawing/2014/main" xmlns="" id="{6BD73FF7-93BA-4961-9F6B-C0BCC8384D37}"/>
              </a:ext>
            </a:extLst>
          </p:cNvPr>
          <p:cNvSpPr/>
          <p:nvPr/>
        </p:nvSpPr>
        <p:spPr>
          <a:xfrm>
            <a:off x="395537" y="484588"/>
            <a:ext cx="8352928"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a:extLst>
              <a:ext uri="{FF2B5EF4-FFF2-40B4-BE49-F238E27FC236}">
                <a16:creationId xmlns:a16="http://schemas.microsoft.com/office/drawing/2014/main" xmlns="" id="{37D723A6-B51B-4810-BBCD-587F1C16B0D6}"/>
              </a:ext>
            </a:extLst>
          </p:cNvPr>
          <p:cNvSpPr/>
          <p:nvPr/>
        </p:nvSpPr>
        <p:spPr>
          <a:xfrm>
            <a:off x="251520" y="852477"/>
            <a:ext cx="1152128" cy="115212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a:extLst>
              <a:ext uri="{FF2B5EF4-FFF2-40B4-BE49-F238E27FC236}">
                <a16:creationId xmlns:a16="http://schemas.microsoft.com/office/drawing/2014/main" xmlns="" id="{40BD84DF-B961-4645-8AAE-E489825FB651}"/>
              </a:ext>
            </a:extLst>
          </p:cNvPr>
          <p:cNvSpPr/>
          <p:nvPr/>
        </p:nvSpPr>
        <p:spPr>
          <a:xfrm>
            <a:off x="1147428" y="2098359"/>
            <a:ext cx="512440" cy="51244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a:extLst>
              <a:ext uri="{FF2B5EF4-FFF2-40B4-BE49-F238E27FC236}">
                <a16:creationId xmlns:a16="http://schemas.microsoft.com/office/drawing/2014/main" xmlns="" id="{1213DC0D-7780-4FD8-9E98-691F1F7E7F2D}"/>
              </a:ext>
            </a:extLst>
          </p:cNvPr>
          <p:cNvSpPr/>
          <p:nvPr/>
        </p:nvSpPr>
        <p:spPr>
          <a:xfrm>
            <a:off x="1636296" y="920201"/>
            <a:ext cx="380885" cy="380885"/>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CDC35424-410D-454D-BE71-E7D8539A033E}"/>
              </a:ext>
            </a:extLst>
          </p:cNvPr>
          <p:cNvSpPr/>
          <p:nvPr/>
        </p:nvSpPr>
        <p:spPr>
          <a:xfrm>
            <a:off x="1907704" y="1707654"/>
            <a:ext cx="1512168" cy="151216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a:extLst>
              <a:ext uri="{FF2B5EF4-FFF2-40B4-BE49-F238E27FC236}">
                <a16:creationId xmlns:a16="http://schemas.microsoft.com/office/drawing/2014/main" xmlns="" id="{195C35C4-B9E8-412C-A714-A3BD4ABD0781}"/>
              </a:ext>
            </a:extLst>
          </p:cNvPr>
          <p:cNvSpPr/>
          <p:nvPr/>
        </p:nvSpPr>
        <p:spPr>
          <a:xfrm>
            <a:off x="3624182" y="1092925"/>
            <a:ext cx="599492" cy="59949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a:extLst>
              <a:ext uri="{FF2B5EF4-FFF2-40B4-BE49-F238E27FC236}">
                <a16:creationId xmlns:a16="http://schemas.microsoft.com/office/drawing/2014/main" xmlns="" id="{C525C126-2C4B-4175-95D7-85A61E377CD2}"/>
              </a:ext>
            </a:extLst>
          </p:cNvPr>
          <p:cNvSpPr/>
          <p:nvPr/>
        </p:nvSpPr>
        <p:spPr>
          <a:xfrm>
            <a:off x="1258585" y="3015449"/>
            <a:ext cx="408620" cy="40862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a:extLst>
              <a:ext uri="{FF2B5EF4-FFF2-40B4-BE49-F238E27FC236}">
                <a16:creationId xmlns:a16="http://schemas.microsoft.com/office/drawing/2014/main" xmlns="" id="{89C30119-86C3-4370-A7B4-8B602F176401}"/>
              </a:ext>
            </a:extLst>
          </p:cNvPr>
          <p:cNvSpPr/>
          <p:nvPr/>
        </p:nvSpPr>
        <p:spPr>
          <a:xfrm>
            <a:off x="4024543" y="3595637"/>
            <a:ext cx="512440" cy="51244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a:extLst>
              <a:ext uri="{FF2B5EF4-FFF2-40B4-BE49-F238E27FC236}">
                <a16:creationId xmlns:a16="http://schemas.microsoft.com/office/drawing/2014/main" xmlns="" id="{CF6199E1-1909-4AFC-93F1-7E63397FC7EF}"/>
              </a:ext>
            </a:extLst>
          </p:cNvPr>
          <p:cNvSpPr/>
          <p:nvPr/>
        </p:nvSpPr>
        <p:spPr>
          <a:xfrm>
            <a:off x="3667708" y="2772459"/>
            <a:ext cx="380885" cy="380885"/>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a:extLst>
              <a:ext uri="{FF2B5EF4-FFF2-40B4-BE49-F238E27FC236}">
                <a16:creationId xmlns:a16="http://schemas.microsoft.com/office/drawing/2014/main" xmlns="" id="{C944B8C5-82F9-4BA1-B75D-1052E7675F68}"/>
              </a:ext>
            </a:extLst>
          </p:cNvPr>
          <p:cNvSpPr/>
          <p:nvPr/>
        </p:nvSpPr>
        <p:spPr>
          <a:xfrm>
            <a:off x="2459478" y="3721844"/>
            <a:ext cx="408620" cy="40862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рямоугольник 19">
            <a:extLst>
              <a:ext uri="{FF2B5EF4-FFF2-40B4-BE49-F238E27FC236}">
                <a16:creationId xmlns:a16="http://schemas.microsoft.com/office/drawing/2014/main" xmlns="" id="{23F17D57-C8DE-413A-9726-B4941FE91425}"/>
              </a:ext>
            </a:extLst>
          </p:cNvPr>
          <p:cNvSpPr/>
          <p:nvPr/>
        </p:nvSpPr>
        <p:spPr>
          <a:xfrm>
            <a:off x="4787553" y="3843888"/>
            <a:ext cx="1152128" cy="115212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a:extLst>
              <a:ext uri="{FF2B5EF4-FFF2-40B4-BE49-F238E27FC236}">
                <a16:creationId xmlns:a16="http://schemas.microsoft.com/office/drawing/2014/main" xmlns="" id="{812FD806-83B1-49C5-8B58-697260472EEA}"/>
              </a:ext>
            </a:extLst>
          </p:cNvPr>
          <p:cNvSpPr/>
          <p:nvPr/>
        </p:nvSpPr>
        <p:spPr>
          <a:xfrm>
            <a:off x="6937862" y="791910"/>
            <a:ext cx="993894" cy="993894"/>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a:extLst>
              <a:ext uri="{FF2B5EF4-FFF2-40B4-BE49-F238E27FC236}">
                <a16:creationId xmlns:a16="http://schemas.microsoft.com/office/drawing/2014/main" xmlns="" id="{4727F237-309E-42EB-B700-F6079F332FB7}"/>
              </a:ext>
            </a:extLst>
          </p:cNvPr>
          <p:cNvSpPr/>
          <p:nvPr/>
        </p:nvSpPr>
        <p:spPr>
          <a:xfrm>
            <a:off x="6069104" y="935370"/>
            <a:ext cx="380885" cy="380885"/>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3D04922D-CEAF-4A58-B576-AC2520221219}"/>
              </a:ext>
            </a:extLst>
          </p:cNvPr>
          <p:cNvSpPr/>
          <p:nvPr/>
        </p:nvSpPr>
        <p:spPr>
          <a:xfrm>
            <a:off x="5095409" y="1815666"/>
            <a:ext cx="1512168" cy="151216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Прямоугольник 24">
            <a:extLst>
              <a:ext uri="{FF2B5EF4-FFF2-40B4-BE49-F238E27FC236}">
                <a16:creationId xmlns:a16="http://schemas.microsoft.com/office/drawing/2014/main" xmlns="" id="{FA77AA20-49A2-47D4-80DE-6B087E8DFCE6}"/>
              </a:ext>
            </a:extLst>
          </p:cNvPr>
          <p:cNvSpPr/>
          <p:nvPr/>
        </p:nvSpPr>
        <p:spPr>
          <a:xfrm>
            <a:off x="8255894" y="612487"/>
            <a:ext cx="599492" cy="59949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Прямоугольник 25">
            <a:extLst>
              <a:ext uri="{FF2B5EF4-FFF2-40B4-BE49-F238E27FC236}">
                <a16:creationId xmlns:a16="http://schemas.microsoft.com/office/drawing/2014/main" xmlns="" id="{B049DFD2-ECA7-4353-A600-CCE937C93B07}"/>
              </a:ext>
            </a:extLst>
          </p:cNvPr>
          <p:cNvSpPr/>
          <p:nvPr/>
        </p:nvSpPr>
        <p:spPr>
          <a:xfrm>
            <a:off x="7815694" y="3825162"/>
            <a:ext cx="408620" cy="40862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Прямоугольник 26">
            <a:extLst>
              <a:ext uri="{FF2B5EF4-FFF2-40B4-BE49-F238E27FC236}">
                <a16:creationId xmlns:a16="http://schemas.microsoft.com/office/drawing/2014/main" xmlns="" id="{5FFCA6D8-FD71-4B4E-8684-0212AD619C7A}"/>
              </a:ext>
            </a:extLst>
          </p:cNvPr>
          <p:cNvSpPr/>
          <p:nvPr/>
        </p:nvSpPr>
        <p:spPr>
          <a:xfrm>
            <a:off x="7991712" y="1931363"/>
            <a:ext cx="512440" cy="51244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a:extLst>
              <a:ext uri="{FF2B5EF4-FFF2-40B4-BE49-F238E27FC236}">
                <a16:creationId xmlns:a16="http://schemas.microsoft.com/office/drawing/2014/main" xmlns="" id="{203F057E-0ED5-4ECF-A357-D80C1EBA25C8}"/>
              </a:ext>
            </a:extLst>
          </p:cNvPr>
          <p:cNvSpPr/>
          <p:nvPr/>
        </p:nvSpPr>
        <p:spPr>
          <a:xfrm>
            <a:off x="7434809" y="2654427"/>
            <a:ext cx="380885" cy="380885"/>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Прямоугольник 28">
            <a:extLst>
              <a:ext uri="{FF2B5EF4-FFF2-40B4-BE49-F238E27FC236}">
                <a16:creationId xmlns:a16="http://schemas.microsoft.com/office/drawing/2014/main" xmlns="" id="{7EB38BD4-3F0C-4BE8-8DB9-4D8DC948DE82}"/>
              </a:ext>
            </a:extLst>
          </p:cNvPr>
          <p:cNvSpPr/>
          <p:nvPr/>
        </p:nvSpPr>
        <p:spPr>
          <a:xfrm>
            <a:off x="6892286" y="3737013"/>
            <a:ext cx="408620" cy="40862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17439" y="102393"/>
            <a:ext cx="9144000" cy="400110"/>
          </a:xfrm>
          <a:prstGeom prst="rect">
            <a:avLst/>
          </a:prstGeom>
          <a:noFill/>
        </p:spPr>
        <p:txBody>
          <a:bodyPr wrap="square" rtlCol="0">
            <a:spAutoFit/>
          </a:bodyPr>
          <a:lstStyle/>
          <a:p>
            <a:pPr algn="ctr"/>
            <a:r>
              <a:rPr lang="ru-RU" sz="2000" dirty="0">
                <a:latin typeface="Montserrat SemiBold" panose="00000700000000000000" pitchFamily="2" charset="-52"/>
              </a:rPr>
              <a:t>Общий итоговый рейтинг образовательных организаций</a:t>
            </a:r>
          </a:p>
        </p:txBody>
      </p:sp>
      <p:sp>
        <p:nvSpPr>
          <p:cNvPr id="2" name="Номер слайда 1"/>
          <p:cNvSpPr>
            <a:spLocks noGrp="1"/>
          </p:cNvSpPr>
          <p:nvPr>
            <p:ph type="sldNum" sz="quarter" idx="12"/>
          </p:nvPr>
        </p:nvSpPr>
        <p:spPr/>
        <p:txBody>
          <a:bodyPr/>
          <a:lstStyle/>
          <a:p>
            <a:fld id="{B19B0651-EE4F-4900-A07F-96A6BFA9D0F0}" type="slidenum">
              <a:rPr lang="ru-RU" smtClean="0"/>
              <a:t>7</a:t>
            </a:fld>
            <a:endParaRPr lang="ru-RU"/>
          </a:p>
        </p:txBody>
      </p:sp>
      <p:graphicFrame>
        <p:nvGraphicFramePr>
          <p:cNvPr id="31" name="Диаграмма 30"/>
          <p:cNvGraphicFramePr>
            <a:graphicFrameLocks/>
          </p:cNvGraphicFramePr>
          <p:nvPr>
            <p:extLst/>
          </p:nvPr>
        </p:nvGraphicFramePr>
        <p:xfrm>
          <a:off x="911225" y="803588"/>
          <a:ext cx="7336707" cy="43399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87455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Отзыв клиента со сплошной заливкой">
            <a:extLst>
              <a:ext uri="{FF2B5EF4-FFF2-40B4-BE49-F238E27FC236}">
                <a16:creationId xmlns:a16="http://schemas.microsoft.com/office/drawing/2014/main" xmlns="" id="{1E598754-932F-44B3-881D-B7ADF0659B4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979712" y="-20538"/>
            <a:ext cx="5184576" cy="5184576"/>
          </a:xfrm>
          <a:prstGeom prst="rect">
            <a:avLst/>
          </a:prstGeom>
        </p:spPr>
      </p:pic>
      <p:sp>
        <p:nvSpPr>
          <p:cNvPr id="7" name="TextBox 6"/>
          <p:cNvSpPr txBox="1"/>
          <p:nvPr/>
        </p:nvSpPr>
        <p:spPr>
          <a:xfrm>
            <a:off x="0" y="123109"/>
            <a:ext cx="9144000" cy="400110"/>
          </a:xfrm>
          <a:prstGeom prst="rect">
            <a:avLst/>
          </a:prstGeom>
          <a:noFill/>
        </p:spPr>
        <p:txBody>
          <a:bodyPr wrap="square" rtlCol="0">
            <a:spAutoFit/>
          </a:bodyPr>
          <a:lstStyle/>
          <a:p>
            <a:pPr algn="ctr"/>
            <a:r>
              <a:rPr lang="ru-RU" sz="2000" dirty="0">
                <a:latin typeface="Montserrat SemiBold" panose="00000700000000000000" pitchFamily="2" charset="-52"/>
              </a:rPr>
              <a:t>Средние баллы по критериям за </a:t>
            </a:r>
            <a:r>
              <a:rPr lang="ru-RU" sz="2000" dirty="0">
                <a:latin typeface="Montserrat ExtraBold" panose="00000900000000000000" pitchFamily="2" charset="-52"/>
              </a:rPr>
              <a:t>НОКО-20</a:t>
            </a:r>
            <a:r>
              <a:rPr lang="en-US" sz="2000" dirty="0" smtClean="0">
                <a:latin typeface="Montserrat ExtraBold" panose="00000900000000000000" pitchFamily="2" charset="-52"/>
              </a:rPr>
              <a:t>2</a:t>
            </a:r>
            <a:r>
              <a:rPr lang="ru-RU" sz="2000" dirty="0" smtClean="0">
                <a:latin typeface="Montserrat ExtraBold" panose="00000900000000000000" pitchFamily="2" charset="-52"/>
              </a:rPr>
              <a:t>1</a:t>
            </a:r>
            <a:r>
              <a:rPr lang="ru-RU" sz="2000" dirty="0" smtClean="0">
                <a:latin typeface="Montserrat SemiBold" panose="00000700000000000000" pitchFamily="2" charset="-52"/>
              </a:rPr>
              <a:t> </a:t>
            </a:r>
            <a:r>
              <a:rPr lang="ru-RU" sz="2000" dirty="0">
                <a:latin typeface="Montserrat SemiBold" panose="00000700000000000000" pitchFamily="2" charset="-52"/>
              </a:rPr>
              <a:t>и </a:t>
            </a:r>
            <a:r>
              <a:rPr lang="ru-RU" sz="2000" dirty="0" smtClean="0">
                <a:latin typeface="Montserrat ExtraBold" panose="00000900000000000000" pitchFamily="2" charset="-52"/>
              </a:rPr>
              <a:t>НОКО-2024 </a:t>
            </a:r>
            <a:endParaRPr lang="ru-RU" sz="2000" dirty="0">
              <a:latin typeface="Montserrat ExtraBold" panose="00000900000000000000" pitchFamily="2" charset="-52"/>
            </a:endParaRPr>
          </a:p>
        </p:txBody>
      </p:sp>
      <p:sp>
        <p:nvSpPr>
          <p:cNvPr id="8" name="Прямоугольник 7">
            <a:extLst>
              <a:ext uri="{FF2B5EF4-FFF2-40B4-BE49-F238E27FC236}">
                <a16:creationId xmlns:a16="http://schemas.microsoft.com/office/drawing/2014/main" xmlns="" id="{AFE9C92D-C0C3-44A4-8BA5-4EF0D036077C}"/>
              </a:ext>
            </a:extLst>
          </p:cNvPr>
          <p:cNvSpPr/>
          <p:nvPr/>
        </p:nvSpPr>
        <p:spPr>
          <a:xfrm>
            <a:off x="395537" y="539871"/>
            <a:ext cx="8352928"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 name="Номер слайда 1"/>
          <p:cNvSpPr>
            <a:spLocks noGrp="1"/>
          </p:cNvSpPr>
          <p:nvPr>
            <p:ph type="sldNum" sz="quarter" idx="12"/>
          </p:nvPr>
        </p:nvSpPr>
        <p:spPr/>
        <p:txBody>
          <a:bodyPr/>
          <a:lstStyle/>
          <a:p>
            <a:fld id="{B19B0651-EE4F-4900-A07F-96A6BFA9D0F0}" type="slidenum">
              <a:rPr lang="ru-RU" smtClean="0"/>
              <a:t>8</a:t>
            </a:fld>
            <a:endParaRPr lang="ru-RU"/>
          </a:p>
        </p:txBody>
      </p:sp>
      <p:graphicFrame>
        <p:nvGraphicFramePr>
          <p:cNvPr id="9" name="Диаграмма 8"/>
          <p:cNvGraphicFramePr>
            <a:graphicFrameLocks/>
          </p:cNvGraphicFramePr>
          <p:nvPr>
            <p:extLst/>
          </p:nvPr>
        </p:nvGraphicFramePr>
        <p:xfrm>
          <a:off x="899592" y="757119"/>
          <a:ext cx="7128792" cy="39237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8236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Прямоугольник 47">
            <a:extLst>
              <a:ext uri="{FF2B5EF4-FFF2-40B4-BE49-F238E27FC236}">
                <a16:creationId xmlns:a16="http://schemas.microsoft.com/office/drawing/2014/main" xmlns="" id="{31B604A0-8724-436F-9EEE-27CB98475D0B}"/>
              </a:ext>
            </a:extLst>
          </p:cNvPr>
          <p:cNvSpPr/>
          <p:nvPr/>
        </p:nvSpPr>
        <p:spPr>
          <a:xfrm>
            <a:off x="5290449" y="3564764"/>
            <a:ext cx="512732" cy="51273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7" name="Прямоугольник 46">
            <a:extLst>
              <a:ext uri="{FF2B5EF4-FFF2-40B4-BE49-F238E27FC236}">
                <a16:creationId xmlns:a16="http://schemas.microsoft.com/office/drawing/2014/main" xmlns="" id="{AB5D4420-4D44-4424-9CFE-985F02C5272B}"/>
              </a:ext>
            </a:extLst>
          </p:cNvPr>
          <p:cNvSpPr/>
          <p:nvPr/>
        </p:nvSpPr>
        <p:spPr>
          <a:xfrm>
            <a:off x="6292253" y="-192836"/>
            <a:ext cx="944043" cy="944043"/>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Прямоугольник 45">
            <a:extLst>
              <a:ext uri="{FF2B5EF4-FFF2-40B4-BE49-F238E27FC236}">
                <a16:creationId xmlns:a16="http://schemas.microsoft.com/office/drawing/2014/main" xmlns="" id="{3E787E1C-1911-4CB9-87BC-4470FE4AD75D}"/>
              </a:ext>
            </a:extLst>
          </p:cNvPr>
          <p:cNvSpPr/>
          <p:nvPr/>
        </p:nvSpPr>
        <p:spPr>
          <a:xfrm>
            <a:off x="7761040" y="869986"/>
            <a:ext cx="1398697" cy="139869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Прямоугольник 35">
            <a:extLst>
              <a:ext uri="{FF2B5EF4-FFF2-40B4-BE49-F238E27FC236}">
                <a16:creationId xmlns:a16="http://schemas.microsoft.com/office/drawing/2014/main" xmlns="" id="{F7C56DFF-A6BC-471F-923A-F4B9C662E58A}"/>
              </a:ext>
            </a:extLst>
          </p:cNvPr>
          <p:cNvSpPr/>
          <p:nvPr/>
        </p:nvSpPr>
        <p:spPr>
          <a:xfrm>
            <a:off x="251520" y="852477"/>
            <a:ext cx="1152128" cy="115212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Прямоугольник 36">
            <a:extLst>
              <a:ext uri="{FF2B5EF4-FFF2-40B4-BE49-F238E27FC236}">
                <a16:creationId xmlns:a16="http://schemas.microsoft.com/office/drawing/2014/main" xmlns="" id="{735FD698-8111-4A87-95FA-84EB440E1BB3}"/>
              </a:ext>
            </a:extLst>
          </p:cNvPr>
          <p:cNvSpPr/>
          <p:nvPr/>
        </p:nvSpPr>
        <p:spPr>
          <a:xfrm>
            <a:off x="2929918" y="852477"/>
            <a:ext cx="633969" cy="633969"/>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Прямоугольник 37">
            <a:extLst>
              <a:ext uri="{FF2B5EF4-FFF2-40B4-BE49-F238E27FC236}">
                <a16:creationId xmlns:a16="http://schemas.microsoft.com/office/drawing/2014/main" xmlns="" id="{E40A890B-164F-45B3-9756-CFF24113C2DC}"/>
              </a:ext>
            </a:extLst>
          </p:cNvPr>
          <p:cNvSpPr/>
          <p:nvPr/>
        </p:nvSpPr>
        <p:spPr>
          <a:xfrm>
            <a:off x="1945465" y="1619731"/>
            <a:ext cx="860798" cy="860798"/>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Прямоугольник 38">
            <a:extLst>
              <a:ext uri="{FF2B5EF4-FFF2-40B4-BE49-F238E27FC236}">
                <a16:creationId xmlns:a16="http://schemas.microsoft.com/office/drawing/2014/main" xmlns="" id="{7F094E13-BEED-40DD-A458-143EA390D7BF}"/>
              </a:ext>
            </a:extLst>
          </p:cNvPr>
          <p:cNvSpPr/>
          <p:nvPr/>
        </p:nvSpPr>
        <p:spPr>
          <a:xfrm>
            <a:off x="44962" y="2744301"/>
            <a:ext cx="1486641" cy="1486641"/>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Прямоугольник 39">
            <a:extLst>
              <a:ext uri="{FF2B5EF4-FFF2-40B4-BE49-F238E27FC236}">
                <a16:creationId xmlns:a16="http://schemas.microsoft.com/office/drawing/2014/main" xmlns="" id="{0D737AA3-42D8-4A71-A02E-4A08D28FB506}"/>
              </a:ext>
            </a:extLst>
          </p:cNvPr>
          <p:cNvSpPr/>
          <p:nvPr/>
        </p:nvSpPr>
        <p:spPr>
          <a:xfrm>
            <a:off x="2340857" y="2865020"/>
            <a:ext cx="2073950" cy="207395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Прямоугольник 40">
            <a:extLst>
              <a:ext uri="{FF2B5EF4-FFF2-40B4-BE49-F238E27FC236}">
                <a16:creationId xmlns:a16="http://schemas.microsoft.com/office/drawing/2014/main" xmlns="" id="{001CED80-C929-44F7-BF0C-E944A48F4923}"/>
              </a:ext>
            </a:extLst>
          </p:cNvPr>
          <p:cNvSpPr/>
          <p:nvPr/>
        </p:nvSpPr>
        <p:spPr>
          <a:xfrm>
            <a:off x="5475847" y="2165373"/>
            <a:ext cx="1054459" cy="1054459"/>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Прямоугольник 41">
            <a:extLst>
              <a:ext uri="{FF2B5EF4-FFF2-40B4-BE49-F238E27FC236}">
                <a16:creationId xmlns:a16="http://schemas.microsoft.com/office/drawing/2014/main" xmlns="" id="{2F0A7440-28FC-4132-9BF9-0ADEFF702122}"/>
              </a:ext>
            </a:extLst>
          </p:cNvPr>
          <p:cNvSpPr/>
          <p:nvPr/>
        </p:nvSpPr>
        <p:spPr>
          <a:xfrm>
            <a:off x="4604837" y="2757199"/>
            <a:ext cx="730423" cy="730423"/>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3" name="Прямоугольник 42">
            <a:extLst>
              <a:ext uri="{FF2B5EF4-FFF2-40B4-BE49-F238E27FC236}">
                <a16:creationId xmlns:a16="http://schemas.microsoft.com/office/drawing/2014/main" xmlns="" id="{F0D8BE99-7903-4561-B8AF-5CDAECF778BC}"/>
              </a:ext>
            </a:extLst>
          </p:cNvPr>
          <p:cNvSpPr/>
          <p:nvPr/>
        </p:nvSpPr>
        <p:spPr>
          <a:xfrm>
            <a:off x="7236296" y="3175186"/>
            <a:ext cx="569387" cy="56938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Прямоугольник 43">
            <a:extLst>
              <a:ext uri="{FF2B5EF4-FFF2-40B4-BE49-F238E27FC236}">
                <a16:creationId xmlns:a16="http://schemas.microsoft.com/office/drawing/2014/main" xmlns="" id="{F5A88EB6-0039-4013-853E-EDC44B6824D5}"/>
              </a:ext>
            </a:extLst>
          </p:cNvPr>
          <p:cNvSpPr/>
          <p:nvPr/>
        </p:nvSpPr>
        <p:spPr>
          <a:xfrm>
            <a:off x="6156176" y="4111815"/>
            <a:ext cx="450777" cy="45077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Прямоугольник 44">
            <a:extLst>
              <a:ext uri="{FF2B5EF4-FFF2-40B4-BE49-F238E27FC236}">
                <a16:creationId xmlns:a16="http://schemas.microsoft.com/office/drawing/2014/main" xmlns="" id="{2C120C88-B1C8-428E-8128-6C8A75325E5E}"/>
              </a:ext>
            </a:extLst>
          </p:cNvPr>
          <p:cNvSpPr/>
          <p:nvPr/>
        </p:nvSpPr>
        <p:spPr>
          <a:xfrm>
            <a:off x="7156199" y="4555981"/>
            <a:ext cx="333282" cy="33328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a:extLst>
              <a:ext uri="{FF2B5EF4-FFF2-40B4-BE49-F238E27FC236}">
                <a16:creationId xmlns:a16="http://schemas.microsoft.com/office/drawing/2014/main" xmlns="" id="{5065435C-D15B-46F9-9DB9-4205B0EEF753}"/>
              </a:ext>
            </a:extLst>
          </p:cNvPr>
          <p:cNvSpPr txBox="1"/>
          <p:nvPr/>
        </p:nvSpPr>
        <p:spPr>
          <a:xfrm>
            <a:off x="0" y="214866"/>
            <a:ext cx="6876256" cy="1323439"/>
          </a:xfrm>
          <a:prstGeom prst="rect">
            <a:avLst/>
          </a:prstGeom>
          <a:noFill/>
        </p:spPr>
        <p:txBody>
          <a:bodyPr wrap="square" rtlCol="0">
            <a:spAutoFit/>
          </a:bodyPr>
          <a:lstStyle/>
          <a:p>
            <a:r>
              <a:rPr lang="ru-RU" sz="4000" dirty="0">
                <a:latin typeface="Montserrat SemiBold" panose="00000700000000000000" pitchFamily="2" charset="-52"/>
              </a:rPr>
              <a:t>Динамика </a:t>
            </a:r>
            <a:endParaRPr lang="en-US" sz="4000" dirty="0">
              <a:latin typeface="Montserrat SemiBold" panose="00000700000000000000" pitchFamily="2" charset="-52"/>
            </a:endParaRPr>
          </a:p>
          <a:p>
            <a:r>
              <a:rPr lang="ru-RU" sz="4000" dirty="0" smtClean="0">
                <a:latin typeface="Montserrat ExtraBold" panose="00000900000000000000" pitchFamily="2" charset="-52"/>
              </a:rPr>
              <a:t>НОКО-2021/НОКО-2024 </a:t>
            </a:r>
            <a:endParaRPr lang="ru-RU" sz="4000" dirty="0">
              <a:latin typeface="Montserrat ExtraBold" panose="00000900000000000000" pitchFamily="2" charset="-52"/>
            </a:endParaRPr>
          </a:p>
        </p:txBody>
      </p:sp>
      <p:sp>
        <p:nvSpPr>
          <p:cNvPr id="13" name="Прямоугольник 12">
            <a:extLst>
              <a:ext uri="{FF2B5EF4-FFF2-40B4-BE49-F238E27FC236}">
                <a16:creationId xmlns:a16="http://schemas.microsoft.com/office/drawing/2014/main" xmlns="" id="{4F439C7E-82C5-42F5-8479-38A7BAF45790}"/>
              </a:ext>
            </a:extLst>
          </p:cNvPr>
          <p:cNvSpPr/>
          <p:nvPr/>
        </p:nvSpPr>
        <p:spPr>
          <a:xfrm>
            <a:off x="0" y="1599861"/>
            <a:ext cx="6553200" cy="11341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0" name="Прямоугольник 19">
            <a:extLst>
              <a:ext uri="{FF2B5EF4-FFF2-40B4-BE49-F238E27FC236}">
                <a16:creationId xmlns:a16="http://schemas.microsoft.com/office/drawing/2014/main" xmlns="" id="{21463F1C-21AB-447D-999A-7BE46C3C9CDD}"/>
              </a:ext>
            </a:extLst>
          </p:cNvPr>
          <p:cNvSpPr/>
          <p:nvPr/>
        </p:nvSpPr>
        <p:spPr>
          <a:xfrm>
            <a:off x="0" y="119189"/>
            <a:ext cx="6553200" cy="11341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21" name="Группа 20">
            <a:extLst>
              <a:ext uri="{FF2B5EF4-FFF2-40B4-BE49-F238E27FC236}">
                <a16:creationId xmlns:a16="http://schemas.microsoft.com/office/drawing/2014/main" xmlns="" id="{4DC950D1-24FF-4639-907C-E33E8D050DF4}"/>
              </a:ext>
            </a:extLst>
          </p:cNvPr>
          <p:cNvGrpSpPr/>
          <p:nvPr/>
        </p:nvGrpSpPr>
        <p:grpSpPr>
          <a:xfrm>
            <a:off x="457200" y="2185310"/>
            <a:ext cx="3672408" cy="1709426"/>
            <a:chOff x="2756058" y="2127119"/>
            <a:chExt cx="2232248" cy="1276419"/>
          </a:xfrm>
        </p:grpSpPr>
        <p:sp>
          <p:nvSpPr>
            <p:cNvPr id="22" name="Прямоугольник 21">
              <a:extLst>
                <a:ext uri="{FF2B5EF4-FFF2-40B4-BE49-F238E27FC236}">
                  <a16:creationId xmlns:a16="http://schemas.microsoft.com/office/drawing/2014/main" xmlns="" id="{4191A593-F55A-411C-8677-F8970AA36E00}"/>
                </a:ext>
              </a:extLst>
            </p:cNvPr>
            <p:cNvSpPr/>
            <p:nvPr/>
          </p:nvSpPr>
          <p:spPr>
            <a:xfrm>
              <a:off x="2756058"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a:p>
          </p:txBody>
        </p:sp>
        <p:sp>
          <p:nvSpPr>
            <p:cNvPr id="23" name="TextBox 22">
              <a:extLst>
                <a:ext uri="{FF2B5EF4-FFF2-40B4-BE49-F238E27FC236}">
                  <a16:creationId xmlns:a16="http://schemas.microsoft.com/office/drawing/2014/main" xmlns="" id="{FDE5E3FA-44BE-4B2C-93A7-6415A7B1ECFC}"/>
                </a:ext>
              </a:extLst>
            </p:cNvPr>
            <p:cNvSpPr txBox="1"/>
            <p:nvPr/>
          </p:nvSpPr>
          <p:spPr>
            <a:xfrm>
              <a:off x="3381487" y="2208620"/>
              <a:ext cx="1083699" cy="574537"/>
            </a:xfrm>
            <a:prstGeom prst="rect">
              <a:avLst/>
            </a:prstGeom>
            <a:noFill/>
            <a:ln w="12700">
              <a:noFill/>
            </a:ln>
          </p:spPr>
          <p:txBody>
            <a:bodyPr wrap="none" rtlCol="0">
              <a:spAutoFit/>
            </a:bodyPr>
            <a:lstStyle/>
            <a:p>
              <a:r>
                <a:rPr lang="ru-RU" sz="4400" dirty="0" smtClean="0">
                  <a:solidFill>
                    <a:schemeClr val="bg1"/>
                  </a:solidFill>
                  <a:latin typeface="Montserrat SemiBold" panose="00000700000000000000" pitchFamily="2" charset="-52"/>
                </a:rPr>
                <a:t>86,94</a:t>
              </a:r>
              <a:endParaRPr lang="ru-RU" sz="3600" dirty="0">
                <a:solidFill>
                  <a:schemeClr val="bg1"/>
                </a:solidFill>
                <a:latin typeface="Montserrat SemiBold" panose="00000700000000000000" pitchFamily="2" charset="-52"/>
              </a:endParaRPr>
            </a:p>
          </p:txBody>
        </p:sp>
        <p:sp>
          <p:nvSpPr>
            <p:cNvPr id="25" name="TextBox 24">
              <a:extLst>
                <a:ext uri="{FF2B5EF4-FFF2-40B4-BE49-F238E27FC236}">
                  <a16:creationId xmlns:a16="http://schemas.microsoft.com/office/drawing/2014/main" xmlns="" id="{E679FB42-67BB-4A2F-9403-F776CA5F3452}"/>
                </a:ext>
              </a:extLst>
            </p:cNvPr>
            <p:cNvSpPr txBox="1"/>
            <p:nvPr/>
          </p:nvSpPr>
          <p:spPr>
            <a:xfrm>
              <a:off x="2756058" y="2727004"/>
              <a:ext cx="2232248" cy="482612"/>
            </a:xfrm>
            <a:prstGeom prst="rect">
              <a:avLst/>
            </a:prstGeom>
            <a:noFill/>
          </p:spPr>
          <p:txBody>
            <a:bodyPr wrap="square" rtlCol="0">
              <a:spAutoFit/>
            </a:bodyPr>
            <a:lstStyle/>
            <a:p>
              <a:pPr algn="ctr"/>
              <a:r>
                <a:rPr lang="ru-RU" dirty="0">
                  <a:solidFill>
                    <a:schemeClr val="bg1"/>
                  </a:solidFill>
                  <a:latin typeface="Montserrat" panose="00000500000000000000" pitchFamily="2" charset="-52"/>
                </a:rPr>
                <a:t>Средний итоговый балл </a:t>
              </a:r>
              <a:r>
                <a:rPr lang="ru-RU" dirty="0" smtClean="0">
                  <a:solidFill>
                    <a:schemeClr val="bg1"/>
                  </a:solidFill>
                  <a:latin typeface="Montserrat" panose="00000500000000000000" pitchFamily="2" charset="-52"/>
                </a:rPr>
                <a:t>НОКО-2021</a:t>
              </a:r>
              <a:endParaRPr lang="ru-RU" dirty="0">
                <a:solidFill>
                  <a:schemeClr val="bg1"/>
                </a:solidFill>
                <a:latin typeface="Montserrat" panose="00000500000000000000" pitchFamily="2" charset="-52"/>
              </a:endParaRPr>
            </a:p>
          </p:txBody>
        </p:sp>
      </p:grpSp>
      <p:grpSp>
        <p:nvGrpSpPr>
          <p:cNvPr id="30" name="Группа 29">
            <a:extLst>
              <a:ext uri="{FF2B5EF4-FFF2-40B4-BE49-F238E27FC236}">
                <a16:creationId xmlns:a16="http://schemas.microsoft.com/office/drawing/2014/main" xmlns="" id="{C22B5EFD-249A-424B-8483-B272F8A2B1F2}"/>
              </a:ext>
            </a:extLst>
          </p:cNvPr>
          <p:cNvGrpSpPr/>
          <p:nvPr/>
        </p:nvGrpSpPr>
        <p:grpSpPr>
          <a:xfrm>
            <a:off x="5014392" y="2185310"/>
            <a:ext cx="3672408" cy="2278813"/>
            <a:chOff x="457200" y="1933540"/>
            <a:chExt cx="3672408" cy="2278813"/>
          </a:xfrm>
        </p:grpSpPr>
        <p:sp>
          <p:nvSpPr>
            <p:cNvPr id="31" name="Прямоугольник 30">
              <a:extLst>
                <a:ext uri="{FF2B5EF4-FFF2-40B4-BE49-F238E27FC236}">
                  <a16:creationId xmlns:a16="http://schemas.microsoft.com/office/drawing/2014/main" xmlns="" id="{27973D47-3353-4480-A7FD-5B0FE95B2980}"/>
                </a:ext>
              </a:extLst>
            </p:cNvPr>
            <p:cNvSpPr/>
            <p:nvPr/>
          </p:nvSpPr>
          <p:spPr>
            <a:xfrm>
              <a:off x="1105271" y="3642966"/>
              <a:ext cx="2376264" cy="569387"/>
            </a:xfrm>
            <a:prstGeom prst="rect">
              <a:avLst/>
            </a:prstGeom>
            <a:solidFill>
              <a:srgbClr val="036B9D">
                <a:alpha val="47000"/>
              </a:srgbClr>
            </a:solidFill>
          </p:spPr>
          <p:txBody>
            <a:bodyPr wrap="square">
              <a:spAutoFit/>
            </a:bodyPr>
            <a:lstStyle/>
            <a:p>
              <a:pPr algn="ctr"/>
              <a:r>
                <a:rPr lang="ru-RU" sz="1100" dirty="0">
                  <a:solidFill>
                    <a:schemeClr val="bg1"/>
                  </a:solidFill>
                  <a:latin typeface="Montserrat Light" panose="00000400000000000000" pitchFamily="2" charset="-52"/>
                </a:rPr>
                <a:t>Отклонение от нормативного показателя – </a:t>
              </a:r>
              <a:r>
                <a:rPr lang="ru-RU" sz="2000" dirty="0" smtClean="0">
                  <a:solidFill>
                    <a:schemeClr val="bg1"/>
                  </a:solidFill>
                  <a:latin typeface="Montserrat SemiBold" panose="00000700000000000000" pitchFamily="2" charset="-52"/>
                </a:rPr>
                <a:t>6,36</a:t>
              </a:r>
              <a:r>
                <a:rPr lang="ru-RU" sz="1100" dirty="0" smtClean="0">
                  <a:solidFill>
                    <a:schemeClr val="bg1"/>
                  </a:solidFill>
                  <a:latin typeface="Montserrat Light" panose="00000400000000000000" pitchFamily="2" charset="-52"/>
                </a:rPr>
                <a:t> </a:t>
              </a:r>
              <a:r>
                <a:rPr lang="ru-RU" sz="1100" dirty="0">
                  <a:solidFill>
                    <a:schemeClr val="bg1"/>
                  </a:solidFill>
                  <a:latin typeface="Montserrat Light" panose="00000400000000000000" pitchFamily="2" charset="-52"/>
                </a:rPr>
                <a:t>балла</a:t>
              </a:r>
            </a:p>
          </p:txBody>
        </p:sp>
        <p:grpSp>
          <p:nvGrpSpPr>
            <p:cNvPr id="32" name="Группа 31">
              <a:extLst>
                <a:ext uri="{FF2B5EF4-FFF2-40B4-BE49-F238E27FC236}">
                  <a16:creationId xmlns:a16="http://schemas.microsoft.com/office/drawing/2014/main" xmlns="" id="{88C8D987-F703-4841-8C3C-7A2B0C457314}"/>
                </a:ext>
              </a:extLst>
            </p:cNvPr>
            <p:cNvGrpSpPr/>
            <p:nvPr/>
          </p:nvGrpSpPr>
          <p:grpSpPr>
            <a:xfrm>
              <a:off x="457200" y="1933540"/>
              <a:ext cx="3672408" cy="1709426"/>
              <a:chOff x="2756058" y="2127119"/>
              <a:chExt cx="2232248" cy="1276419"/>
            </a:xfrm>
          </p:grpSpPr>
          <p:sp>
            <p:nvSpPr>
              <p:cNvPr id="33" name="Прямоугольник 32">
                <a:extLst>
                  <a:ext uri="{FF2B5EF4-FFF2-40B4-BE49-F238E27FC236}">
                    <a16:creationId xmlns:a16="http://schemas.microsoft.com/office/drawing/2014/main" xmlns="" id="{C1868F52-7C3B-4CD8-BB71-FD318E886DA2}"/>
                  </a:ext>
                </a:extLst>
              </p:cNvPr>
              <p:cNvSpPr/>
              <p:nvPr/>
            </p:nvSpPr>
            <p:spPr>
              <a:xfrm>
                <a:off x="2756058" y="2127119"/>
                <a:ext cx="2232248" cy="12764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a:p>
            </p:txBody>
          </p:sp>
          <p:sp>
            <p:nvSpPr>
              <p:cNvPr id="34" name="TextBox 33">
                <a:extLst>
                  <a:ext uri="{FF2B5EF4-FFF2-40B4-BE49-F238E27FC236}">
                    <a16:creationId xmlns:a16="http://schemas.microsoft.com/office/drawing/2014/main" xmlns="" id="{86F011DF-2DB3-44C4-B2F7-0A5CF7F22E5C}"/>
                  </a:ext>
                </a:extLst>
              </p:cNvPr>
              <p:cNvSpPr txBox="1"/>
              <p:nvPr/>
            </p:nvSpPr>
            <p:spPr>
              <a:xfrm>
                <a:off x="3343487" y="2208620"/>
                <a:ext cx="1059340" cy="574537"/>
              </a:xfrm>
              <a:prstGeom prst="rect">
                <a:avLst/>
              </a:prstGeom>
              <a:noFill/>
              <a:ln w="12700">
                <a:noFill/>
              </a:ln>
            </p:spPr>
            <p:txBody>
              <a:bodyPr wrap="none" rtlCol="0">
                <a:spAutoFit/>
              </a:bodyPr>
              <a:lstStyle/>
              <a:p>
                <a:r>
                  <a:rPr lang="en-US" sz="4400" dirty="0" smtClean="0">
                    <a:solidFill>
                      <a:schemeClr val="bg1"/>
                    </a:solidFill>
                    <a:latin typeface="Montserrat SemiBold" panose="00000700000000000000" pitchFamily="2" charset="-52"/>
                  </a:rPr>
                  <a:t>9</a:t>
                </a:r>
                <a:r>
                  <a:rPr lang="ru-RU" sz="4400" dirty="0" smtClean="0">
                    <a:solidFill>
                      <a:schemeClr val="bg1"/>
                    </a:solidFill>
                    <a:latin typeface="Montserrat SemiBold" panose="00000700000000000000" pitchFamily="2" charset="-52"/>
                  </a:rPr>
                  <a:t>3,64</a:t>
                </a:r>
                <a:endParaRPr lang="en-US" sz="3600" dirty="0">
                  <a:solidFill>
                    <a:schemeClr val="bg1"/>
                  </a:solidFill>
                  <a:latin typeface="Montserrat SemiBold" panose="00000700000000000000" pitchFamily="2" charset="-52"/>
                </a:endParaRPr>
              </a:p>
            </p:txBody>
          </p:sp>
          <p:sp>
            <p:nvSpPr>
              <p:cNvPr id="35" name="TextBox 34">
                <a:extLst>
                  <a:ext uri="{FF2B5EF4-FFF2-40B4-BE49-F238E27FC236}">
                    <a16:creationId xmlns:a16="http://schemas.microsoft.com/office/drawing/2014/main" xmlns="" id="{310C14B6-97FA-4E94-B079-48A05593DA79}"/>
                  </a:ext>
                </a:extLst>
              </p:cNvPr>
              <p:cNvSpPr txBox="1"/>
              <p:nvPr/>
            </p:nvSpPr>
            <p:spPr>
              <a:xfrm>
                <a:off x="2756058" y="2727004"/>
                <a:ext cx="2232248" cy="482612"/>
              </a:xfrm>
              <a:prstGeom prst="rect">
                <a:avLst/>
              </a:prstGeom>
              <a:noFill/>
            </p:spPr>
            <p:txBody>
              <a:bodyPr wrap="square" rtlCol="0">
                <a:spAutoFit/>
              </a:bodyPr>
              <a:lstStyle/>
              <a:p>
                <a:pPr algn="ctr"/>
                <a:r>
                  <a:rPr lang="ru-RU" dirty="0">
                    <a:solidFill>
                      <a:schemeClr val="bg1"/>
                    </a:solidFill>
                    <a:latin typeface="Montserrat" panose="00000500000000000000" pitchFamily="2" charset="-52"/>
                  </a:rPr>
                  <a:t>Средний итоговый балл </a:t>
                </a:r>
                <a:r>
                  <a:rPr lang="ru-RU" dirty="0" smtClean="0">
                    <a:solidFill>
                      <a:schemeClr val="bg1"/>
                    </a:solidFill>
                    <a:latin typeface="Montserrat" panose="00000500000000000000" pitchFamily="2" charset="-52"/>
                  </a:rPr>
                  <a:t>НОКО-2024</a:t>
                </a:r>
                <a:endParaRPr lang="ru-RU" dirty="0">
                  <a:solidFill>
                    <a:schemeClr val="bg1"/>
                  </a:solidFill>
                  <a:latin typeface="Montserrat" panose="00000500000000000000" pitchFamily="2" charset="-52"/>
                </a:endParaRPr>
              </a:p>
            </p:txBody>
          </p:sp>
        </p:grpSp>
      </p:grpSp>
      <p:sp>
        <p:nvSpPr>
          <p:cNvPr id="3" name="Номер слайда 2"/>
          <p:cNvSpPr>
            <a:spLocks noGrp="1"/>
          </p:cNvSpPr>
          <p:nvPr>
            <p:ph type="sldNum" sz="quarter" idx="12"/>
          </p:nvPr>
        </p:nvSpPr>
        <p:spPr/>
        <p:txBody>
          <a:bodyPr/>
          <a:lstStyle/>
          <a:p>
            <a:fld id="{B19B0651-EE4F-4900-A07F-96A6BFA9D0F0}" type="slidenum">
              <a:rPr lang="ru-RU" smtClean="0"/>
              <a:t>9</a:t>
            </a:fld>
            <a:endParaRPr lang="ru-RU"/>
          </a:p>
        </p:txBody>
      </p:sp>
    </p:spTree>
    <p:extLst>
      <p:ext uri="{BB962C8B-B14F-4D97-AF65-F5344CB8AC3E}">
        <p14:creationId xmlns:p14="http://schemas.microsoft.com/office/powerpoint/2010/main" val="2963183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Прямоугольник 33">
            <a:extLst>
              <a:ext uri="{FF2B5EF4-FFF2-40B4-BE49-F238E27FC236}">
                <a16:creationId xmlns:a16="http://schemas.microsoft.com/office/drawing/2014/main" xmlns="" id="{3E1AE30A-6C17-44F2-8803-C2981B1808A6}"/>
              </a:ext>
            </a:extLst>
          </p:cNvPr>
          <p:cNvSpPr/>
          <p:nvPr/>
        </p:nvSpPr>
        <p:spPr>
          <a:xfrm rot="1930234">
            <a:off x="7400395" y="2691007"/>
            <a:ext cx="258160" cy="3256741"/>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Прямоугольник 30">
            <a:extLst>
              <a:ext uri="{FF2B5EF4-FFF2-40B4-BE49-F238E27FC236}">
                <a16:creationId xmlns:a16="http://schemas.microsoft.com/office/drawing/2014/main" xmlns="" id="{E37C1131-6F50-436C-9F8B-A72C79C9C3C5}"/>
              </a:ext>
            </a:extLst>
          </p:cNvPr>
          <p:cNvSpPr/>
          <p:nvPr/>
        </p:nvSpPr>
        <p:spPr>
          <a:xfrm rot="1930234">
            <a:off x="2298749" y="1027794"/>
            <a:ext cx="216024" cy="447571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Прямоугольник 31">
            <a:extLst>
              <a:ext uri="{FF2B5EF4-FFF2-40B4-BE49-F238E27FC236}">
                <a16:creationId xmlns:a16="http://schemas.microsoft.com/office/drawing/2014/main" xmlns="" id="{D3CC43FA-A0C2-4D9F-BAC7-52E5F5C8D6DC}"/>
              </a:ext>
            </a:extLst>
          </p:cNvPr>
          <p:cNvSpPr/>
          <p:nvPr/>
        </p:nvSpPr>
        <p:spPr>
          <a:xfrm rot="1930234">
            <a:off x="3482900" y="2473259"/>
            <a:ext cx="286981" cy="2724286"/>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Прямоугольник 32">
            <a:extLst>
              <a:ext uri="{FF2B5EF4-FFF2-40B4-BE49-F238E27FC236}">
                <a16:creationId xmlns:a16="http://schemas.microsoft.com/office/drawing/2014/main" xmlns="" id="{E53E9436-5C31-4FDB-B535-D04C9B0DE4A2}"/>
              </a:ext>
            </a:extLst>
          </p:cNvPr>
          <p:cNvSpPr/>
          <p:nvPr/>
        </p:nvSpPr>
        <p:spPr>
          <a:xfrm rot="1930234">
            <a:off x="4166993" y="802988"/>
            <a:ext cx="174761" cy="121017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a:extLst>
              <a:ext uri="{FF2B5EF4-FFF2-40B4-BE49-F238E27FC236}">
                <a16:creationId xmlns:a16="http://schemas.microsoft.com/office/drawing/2014/main" xmlns="" id="{DEAFC055-F493-4590-8EE4-EF3127F515C6}"/>
              </a:ext>
            </a:extLst>
          </p:cNvPr>
          <p:cNvSpPr/>
          <p:nvPr/>
        </p:nvSpPr>
        <p:spPr>
          <a:xfrm rot="1930234">
            <a:off x="937982" y="1920104"/>
            <a:ext cx="189161" cy="2308953"/>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Прямоугольник 28">
            <a:extLst>
              <a:ext uri="{FF2B5EF4-FFF2-40B4-BE49-F238E27FC236}">
                <a16:creationId xmlns:a16="http://schemas.microsoft.com/office/drawing/2014/main" xmlns="" id="{8A81F906-40E3-42E7-B0C1-07AD86F2C631}"/>
              </a:ext>
            </a:extLst>
          </p:cNvPr>
          <p:cNvSpPr/>
          <p:nvPr/>
        </p:nvSpPr>
        <p:spPr>
          <a:xfrm rot="1930234">
            <a:off x="2409090" y="2169581"/>
            <a:ext cx="251294" cy="140541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Прямоугольник 29">
            <a:extLst>
              <a:ext uri="{FF2B5EF4-FFF2-40B4-BE49-F238E27FC236}">
                <a16:creationId xmlns:a16="http://schemas.microsoft.com/office/drawing/2014/main" xmlns="" id="{6ABD1A4E-0936-400B-AE38-35EEC953D5AB}"/>
              </a:ext>
            </a:extLst>
          </p:cNvPr>
          <p:cNvSpPr/>
          <p:nvPr/>
        </p:nvSpPr>
        <p:spPr>
          <a:xfrm rot="1930234">
            <a:off x="2384964" y="1575303"/>
            <a:ext cx="153029" cy="624309"/>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a:extLst>
              <a:ext uri="{FF2B5EF4-FFF2-40B4-BE49-F238E27FC236}">
                <a16:creationId xmlns:a16="http://schemas.microsoft.com/office/drawing/2014/main" xmlns="" id="{C6DEAFB7-25A8-4236-BF47-D5A948A0BD0B}"/>
              </a:ext>
            </a:extLst>
          </p:cNvPr>
          <p:cNvSpPr/>
          <p:nvPr/>
        </p:nvSpPr>
        <p:spPr>
          <a:xfrm rot="1930234">
            <a:off x="5883330" y="466469"/>
            <a:ext cx="216024" cy="4475717"/>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F4E24913-81E9-4E17-AC54-3023073A5DBB}"/>
              </a:ext>
            </a:extLst>
          </p:cNvPr>
          <p:cNvSpPr/>
          <p:nvPr/>
        </p:nvSpPr>
        <p:spPr>
          <a:xfrm rot="1930234">
            <a:off x="7580137" y="674100"/>
            <a:ext cx="286981" cy="2724286"/>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Прямоугольник 24">
            <a:extLst>
              <a:ext uri="{FF2B5EF4-FFF2-40B4-BE49-F238E27FC236}">
                <a16:creationId xmlns:a16="http://schemas.microsoft.com/office/drawing/2014/main" xmlns="" id="{34F2F649-B786-4AF6-8DC8-F09809A4CA15}"/>
              </a:ext>
            </a:extLst>
          </p:cNvPr>
          <p:cNvSpPr/>
          <p:nvPr/>
        </p:nvSpPr>
        <p:spPr>
          <a:xfrm rot="1930234">
            <a:off x="7751574" y="241663"/>
            <a:ext cx="174761" cy="121017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Прямоугольник 25">
            <a:extLst>
              <a:ext uri="{FF2B5EF4-FFF2-40B4-BE49-F238E27FC236}">
                <a16:creationId xmlns:a16="http://schemas.microsoft.com/office/drawing/2014/main" xmlns="" id="{5B56837C-C0E5-483A-8F30-915A8948B845}"/>
              </a:ext>
            </a:extLst>
          </p:cNvPr>
          <p:cNvSpPr/>
          <p:nvPr/>
        </p:nvSpPr>
        <p:spPr>
          <a:xfrm rot="1930234">
            <a:off x="5075139" y="1705313"/>
            <a:ext cx="236092" cy="1983880"/>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a:extLst>
              <a:ext uri="{FF2B5EF4-FFF2-40B4-BE49-F238E27FC236}">
                <a16:creationId xmlns:a16="http://schemas.microsoft.com/office/drawing/2014/main" xmlns="" id="{1ABF313B-9A5F-46C0-87CC-2348AA21921F}"/>
              </a:ext>
            </a:extLst>
          </p:cNvPr>
          <p:cNvSpPr txBox="1"/>
          <p:nvPr/>
        </p:nvSpPr>
        <p:spPr>
          <a:xfrm>
            <a:off x="0" y="214866"/>
            <a:ext cx="6876256" cy="1323439"/>
          </a:xfrm>
          <a:prstGeom prst="rect">
            <a:avLst/>
          </a:prstGeom>
          <a:noFill/>
        </p:spPr>
        <p:txBody>
          <a:bodyPr wrap="square" rtlCol="0">
            <a:spAutoFit/>
          </a:bodyPr>
          <a:lstStyle/>
          <a:p>
            <a:r>
              <a:rPr lang="ru-RU" sz="4000" dirty="0">
                <a:latin typeface="Montserrat SemiBold" panose="00000700000000000000" pitchFamily="2" charset="-52"/>
              </a:rPr>
              <a:t>Динамика </a:t>
            </a:r>
            <a:endParaRPr lang="en-US" sz="4000" dirty="0">
              <a:latin typeface="Montserrat SemiBold" panose="00000700000000000000" pitchFamily="2" charset="-52"/>
            </a:endParaRPr>
          </a:p>
          <a:p>
            <a:r>
              <a:rPr lang="ru-RU" sz="4000" dirty="0" smtClean="0">
                <a:latin typeface="Montserrat ExtraBold" panose="00000900000000000000" pitchFamily="2" charset="-52"/>
              </a:rPr>
              <a:t>НОКО-2021/НОКО-2024 </a:t>
            </a:r>
            <a:endParaRPr lang="ru-RU" sz="4000" dirty="0">
              <a:latin typeface="Montserrat ExtraBold" panose="00000900000000000000" pitchFamily="2" charset="-52"/>
            </a:endParaRPr>
          </a:p>
        </p:txBody>
      </p:sp>
      <p:sp>
        <p:nvSpPr>
          <p:cNvPr id="10" name="Прямоугольник 9">
            <a:extLst>
              <a:ext uri="{FF2B5EF4-FFF2-40B4-BE49-F238E27FC236}">
                <a16:creationId xmlns:a16="http://schemas.microsoft.com/office/drawing/2014/main" xmlns="" id="{9F2DA62A-5550-4622-9810-6D05A7B183B8}"/>
              </a:ext>
            </a:extLst>
          </p:cNvPr>
          <p:cNvSpPr/>
          <p:nvPr/>
        </p:nvSpPr>
        <p:spPr>
          <a:xfrm>
            <a:off x="0" y="1599861"/>
            <a:ext cx="6553200" cy="11341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1" name="Прямоугольник 10">
            <a:extLst>
              <a:ext uri="{FF2B5EF4-FFF2-40B4-BE49-F238E27FC236}">
                <a16:creationId xmlns:a16="http://schemas.microsoft.com/office/drawing/2014/main" xmlns="" id="{4B17D3D2-F537-4FDB-BF48-9B4138E1E558}"/>
              </a:ext>
            </a:extLst>
          </p:cNvPr>
          <p:cNvSpPr/>
          <p:nvPr/>
        </p:nvSpPr>
        <p:spPr>
          <a:xfrm>
            <a:off x="0" y="119189"/>
            <a:ext cx="6553200" cy="11341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5" name="Прямоугольник 34">
            <a:extLst>
              <a:ext uri="{FF2B5EF4-FFF2-40B4-BE49-F238E27FC236}">
                <a16:creationId xmlns:a16="http://schemas.microsoft.com/office/drawing/2014/main" xmlns="" id="{0C914EC3-1D0A-4D9E-AE16-EFD02E1EF346}"/>
              </a:ext>
            </a:extLst>
          </p:cNvPr>
          <p:cNvSpPr/>
          <p:nvPr/>
        </p:nvSpPr>
        <p:spPr>
          <a:xfrm rot="1930234">
            <a:off x="8315000" y="4123744"/>
            <a:ext cx="174761" cy="1210172"/>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Номер слайда 1"/>
          <p:cNvSpPr>
            <a:spLocks noGrp="1"/>
          </p:cNvSpPr>
          <p:nvPr>
            <p:ph type="sldNum" sz="quarter" idx="12"/>
          </p:nvPr>
        </p:nvSpPr>
        <p:spPr/>
        <p:txBody>
          <a:bodyPr/>
          <a:lstStyle/>
          <a:p>
            <a:fld id="{B19B0651-EE4F-4900-A07F-96A6BFA9D0F0}" type="slidenum">
              <a:rPr lang="ru-RU" smtClean="0"/>
              <a:t>10</a:t>
            </a:fld>
            <a:endParaRPr lang="ru-RU"/>
          </a:p>
        </p:txBody>
      </p:sp>
      <p:graphicFrame>
        <p:nvGraphicFramePr>
          <p:cNvPr id="19" name="Диаграмма 18"/>
          <p:cNvGraphicFramePr>
            <a:graphicFrameLocks/>
          </p:cNvGraphicFramePr>
          <p:nvPr>
            <p:extLst/>
          </p:nvPr>
        </p:nvGraphicFramePr>
        <p:xfrm>
          <a:off x="1442926" y="1731688"/>
          <a:ext cx="6035492" cy="319104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42425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descr="Подключения со сплошной заливкой">
            <a:extLst>
              <a:ext uri="{FF2B5EF4-FFF2-40B4-BE49-F238E27FC236}">
                <a16:creationId xmlns:a16="http://schemas.microsoft.com/office/drawing/2014/main" xmlns="" id="{EF084C0F-062F-4279-AEFF-22F3466D365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rot="1942439">
            <a:off x="1081599" y="-710359"/>
            <a:ext cx="6980802" cy="6980802"/>
          </a:xfrm>
          <a:prstGeom prst="rect">
            <a:avLst/>
          </a:prstGeom>
        </p:spPr>
      </p:pic>
      <p:graphicFrame>
        <p:nvGraphicFramePr>
          <p:cNvPr id="11" name="Диаграмма 10"/>
          <p:cNvGraphicFramePr>
            <a:graphicFrameLocks/>
          </p:cNvGraphicFramePr>
          <p:nvPr>
            <p:extLst/>
          </p:nvPr>
        </p:nvGraphicFramePr>
        <p:xfrm>
          <a:off x="76126" y="1893514"/>
          <a:ext cx="9067874" cy="3232154"/>
        </p:xfrm>
        <a:graphic>
          <a:graphicData uri="http://schemas.openxmlformats.org/drawingml/2006/chart">
            <c:chart xmlns:c="http://schemas.openxmlformats.org/drawingml/2006/chart" xmlns:r="http://schemas.openxmlformats.org/officeDocument/2006/relationships" r:id="rId5"/>
          </a:graphicData>
        </a:graphic>
      </p:graphicFrame>
      <p:sp>
        <p:nvSpPr>
          <p:cNvPr id="12" name="TextBox 11">
            <a:extLst>
              <a:ext uri="{FF2B5EF4-FFF2-40B4-BE49-F238E27FC236}">
                <a16:creationId xmlns:a16="http://schemas.microsoft.com/office/drawing/2014/main" xmlns="" id="{D30749A3-1508-4AAE-9EEB-84BE38D66654}"/>
              </a:ext>
            </a:extLst>
          </p:cNvPr>
          <p:cNvSpPr txBox="1"/>
          <p:nvPr/>
        </p:nvSpPr>
        <p:spPr>
          <a:xfrm>
            <a:off x="1550263" y="204952"/>
            <a:ext cx="7593737" cy="1569660"/>
          </a:xfrm>
          <a:prstGeom prst="rect">
            <a:avLst/>
          </a:prstGeom>
        </p:spPr>
        <p:txBody>
          <a:bodyPr wrap="square" rtlCol="0">
            <a:spAutoFit/>
          </a:bodyPr>
          <a:lstStyle/>
          <a:p>
            <a:pPr algn="r"/>
            <a:r>
              <a:rPr lang="ru-RU" sz="3200" dirty="0">
                <a:latin typeface="Montserrat SemiBold" panose="00000700000000000000" pitchFamily="2" charset="-52"/>
              </a:rPr>
              <a:t>Общие </a:t>
            </a:r>
            <a:r>
              <a:rPr lang="ru-RU" sz="3200" dirty="0">
                <a:latin typeface="Montserrat ExtraBold" panose="00000900000000000000" pitchFamily="2" charset="-52"/>
              </a:rPr>
              <a:t>замечания и предложения</a:t>
            </a:r>
            <a:r>
              <a:rPr lang="ru-RU" sz="3200" dirty="0">
                <a:latin typeface="Montserrat SemiBold" panose="00000700000000000000" pitchFamily="2" charset="-52"/>
              </a:rPr>
              <a:t>, высказанные </a:t>
            </a:r>
            <a:r>
              <a:rPr lang="ru-RU" sz="3200" dirty="0" smtClean="0">
                <a:latin typeface="Montserrat SemiBold" panose="00000700000000000000" pitchFamily="2" charset="-52"/>
              </a:rPr>
              <a:t>обучающимися и их родителями</a:t>
            </a:r>
            <a:endParaRPr lang="ru-RU" sz="3200" dirty="0">
              <a:latin typeface="Montserrat SemiBold" panose="00000700000000000000" pitchFamily="2" charset="-52"/>
            </a:endParaRPr>
          </a:p>
        </p:txBody>
      </p:sp>
      <p:sp>
        <p:nvSpPr>
          <p:cNvPr id="13" name="Прямоугольник 12">
            <a:extLst>
              <a:ext uri="{FF2B5EF4-FFF2-40B4-BE49-F238E27FC236}">
                <a16:creationId xmlns:a16="http://schemas.microsoft.com/office/drawing/2014/main" xmlns="" id="{61BEC842-F1A3-429A-BBB9-46B9843C7384}"/>
              </a:ext>
            </a:extLst>
          </p:cNvPr>
          <p:cNvSpPr/>
          <p:nvPr/>
        </p:nvSpPr>
        <p:spPr>
          <a:xfrm>
            <a:off x="1763688" y="107375"/>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sp>
        <p:nvSpPr>
          <p:cNvPr id="14" name="Прямоугольник 13">
            <a:extLst>
              <a:ext uri="{FF2B5EF4-FFF2-40B4-BE49-F238E27FC236}">
                <a16:creationId xmlns:a16="http://schemas.microsoft.com/office/drawing/2014/main" xmlns="" id="{6435236B-5F11-485F-9852-24F4255A14A6}"/>
              </a:ext>
            </a:extLst>
          </p:cNvPr>
          <p:cNvSpPr/>
          <p:nvPr/>
        </p:nvSpPr>
        <p:spPr>
          <a:xfrm>
            <a:off x="1763688" y="1774612"/>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grpSp>
        <p:nvGrpSpPr>
          <p:cNvPr id="15" name="Группа 14">
            <a:extLst>
              <a:ext uri="{FF2B5EF4-FFF2-40B4-BE49-F238E27FC236}">
                <a16:creationId xmlns:a16="http://schemas.microsoft.com/office/drawing/2014/main" xmlns="" id="{39E51C39-AC33-4C2D-9AA8-5CF2130ABE2D}"/>
              </a:ext>
            </a:extLst>
          </p:cNvPr>
          <p:cNvGrpSpPr/>
          <p:nvPr/>
        </p:nvGrpSpPr>
        <p:grpSpPr>
          <a:xfrm>
            <a:off x="232282" y="345654"/>
            <a:ext cx="1394934" cy="1288256"/>
            <a:chOff x="407747" y="2127120"/>
            <a:chExt cx="2380640" cy="1288256"/>
          </a:xfrm>
        </p:grpSpPr>
        <p:sp>
          <p:nvSpPr>
            <p:cNvPr id="16" name="Прямоугольник 15">
              <a:extLst>
                <a:ext uri="{FF2B5EF4-FFF2-40B4-BE49-F238E27FC236}">
                  <a16:creationId xmlns:a16="http://schemas.microsoft.com/office/drawing/2014/main" xmlns="" id="{14D59DD4-B38C-4BF7-8144-AF721773FB74}"/>
                </a:ext>
              </a:extLst>
            </p:cNvPr>
            <p:cNvSpPr/>
            <p:nvPr/>
          </p:nvSpPr>
          <p:spPr>
            <a:xfrm>
              <a:off x="481946" y="2127120"/>
              <a:ext cx="2232248" cy="12882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TextBox 16">
              <a:extLst>
                <a:ext uri="{FF2B5EF4-FFF2-40B4-BE49-F238E27FC236}">
                  <a16:creationId xmlns:a16="http://schemas.microsoft.com/office/drawing/2014/main" xmlns="" id="{C76BAE88-9A4A-4BF1-A03C-EBBD0D1F68DA}"/>
                </a:ext>
              </a:extLst>
            </p:cNvPr>
            <p:cNvSpPr txBox="1"/>
            <p:nvPr/>
          </p:nvSpPr>
          <p:spPr>
            <a:xfrm>
              <a:off x="407747" y="2328448"/>
              <a:ext cx="2380640" cy="461665"/>
            </a:xfrm>
            <a:prstGeom prst="rect">
              <a:avLst/>
            </a:prstGeom>
            <a:noFill/>
            <a:ln w="12700">
              <a:noFill/>
            </a:ln>
          </p:spPr>
          <p:txBody>
            <a:bodyPr wrap="none" rtlCol="0">
              <a:spAutoFit/>
            </a:bodyPr>
            <a:lstStyle/>
            <a:p>
              <a:pPr algn="ctr"/>
              <a:r>
                <a:rPr lang="ru-RU" sz="2400" dirty="0">
                  <a:solidFill>
                    <a:schemeClr val="bg1"/>
                  </a:solidFill>
                  <a:latin typeface="Montserrat SemiBold" panose="00000700000000000000" pitchFamily="2" charset="-52"/>
                </a:rPr>
                <a:t>332 </a:t>
              </a:r>
              <a:r>
                <a:rPr lang="ru-RU" sz="2400" dirty="0" smtClean="0">
                  <a:solidFill>
                    <a:schemeClr val="bg1"/>
                  </a:solidFill>
                  <a:latin typeface="Montserrat SemiBold" panose="00000700000000000000" pitchFamily="2" charset="-52"/>
                </a:rPr>
                <a:t>802</a:t>
              </a:r>
              <a:endParaRPr lang="en-US" sz="2800" dirty="0">
                <a:solidFill>
                  <a:schemeClr val="bg1"/>
                </a:solidFill>
                <a:latin typeface="Montserrat SemiBold" panose="00000700000000000000" pitchFamily="2" charset="-52"/>
              </a:endParaRPr>
            </a:p>
          </p:txBody>
        </p:sp>
        <p:sp>
          <p:nvSpPr>
            <p:cNvPr id="18" name="TextBox 17">
              <a:extLst>
                <a:ext uri="{FF2B5EF4-FFF2-40B4-BE49-F238E27FC236}">
                  <a16:creationId xmlns:a16="http://schemas.microsoft.com/office/drawing/2014/main" xmlns="" id="{25FD9E5F-6540-42F7-B32B-DE92D5D6EE48}"/>
                </a:ext>
              </a:extLst>
            </p:cNvPr>
            <p:cNvSpPr txBox="1"/>
            <p:nvPr/>
          </p:nvSpPr>
          <p:spPr>
            <a:xfrm>
              <a:off x="481946" y="2773526"/>
              <a:ext cx="2232248" cy="600164"/>
            </a:xfrm>
            <a:prstGeom prst="rect">
              <a:avLst/>
            </a:prstGeom>
            <a:noFill/>
          </p:spPr>
          <p:txBody>
            <a:bodyPr wrap="square" rtlCol="0">
              <a:spAutoFit/>
            </a:bodyPr>
            <a:lstStyle/>
            <a:p>
              <a:pPr algn="ctr"/>
              <a:r>
                <a:rPr lang="ru-RU" sz="1100" dirty="0">
                  <a:solidFill>
                    <a:schemeClr val="bg1"/>
                  </a:solidFill>
                  <a:latin typeface="Montserrat" panose="00000500000000000000" pitchFamily="2" charset="-52"/>
                </a:rPr>
                <a:t>Родителей и детей старше 14  лет</a:t>
              </a:r>
            </a:p>
          </p:txBody>
        </p:sp>
        <p:sp>
          <p:nvSpPr>
            <p:cNvPr id="19" name="TextBox 18">
              <a:extLst>
                <a:ext uri="{FF2B5EF4-FFF2-40B4-BE49-F238E27FC236}">
                  <a16:creationId xmlns:a16="http://schemas.microsoft.com/office/drawing/2014/main" xmlns="" id="{77C9FD48-ED4F-4CCB-9AC7-53F310E021E6}"/>
                </a:ext>
              </a:extLst>
            </p:cNvPr>
            <p:cNvSpPr txBox="1"/>
            <p:nvPr/>
          </p:nvSpPr>
          <p:spPr>
            <a:xfrm>
              <a:off x="481946" y="2158572"/>
              <a:ext cx="2232248" cy="261610"/>
            </a:xfrm>
            <a:prstGeom prst="rect">
              <a:avLst/>
            </a:prstGeom>
            <a:noFill/>
          </p:spPr>
          <p:txBody>
            <a:bodyPr wrap="square" rtlCol="0">
              <a:spAutoFit/>
            </a:bodyPr>
            <a:lstStyle/>
            <a:p>
              <a:pPr algn="ctr"/>
              <a:r>
                <a:rPr lang="ru-RU" sz="1100" dirty="0">
                  <a:solidFill>
                    <a:schemeClr val="bg1"/>
                  </a:solidFill>
                  <a:latin typeface="Montserrat" panose="00000500000000000000" pitchFamily="2" charset="-52"/>
                </a:rPr>
                <a:t>Опрошено</a:t>
              </a:r>
            </a:p>
          </p:txBody>
        </p:sp>
      </p:grpSp>
      <p:sp>
        <p:nvSpPr>
          <p:cNvPr id="2" name="Номер слайда 1"/>
          <p:cNvSpPr>
            <a:spLocks noGrp="1"/>
          </p:cNvSpPr>
          <p:nvPr>
            <p:ph type="sldNum" sz="quarter" idx="12"/>
          </p:nvPr>
        </p:nvSpPr>
        <p:spPr/>
        <p:txBody>
          <a:bodyPr/>
          <a:lstStyle/>
          <a:p>
            <a:fld id="{B19B0651-EE4F-4900-A07F-96A6BFA9D0F0}" type="slidenum">
              <a:rPr lang="ru-RU" smtClean="0"/>
              <a:t>11</a:t>
            </a:fld>
            <a:endParaRPr lang="ru-RU"/>
          </a:p>
        </p:txBody>
      </p:sp>
      <p:graphicFrame>
        <p:nvGraphicFramePr>
          <p:cNvPr id="20" name="Диаграмма 19"/>
          <p:cNvGraphicFramePr>
            <a:graphicFrameLocks/>
          </p:cNvGraphicFramePr>
          <p:nvPr>
            <p:extLst/>
          </p:nvPr>
        </p:nvGraphicFramePr>
        <p:xfrm>
          <a:off x="0" y="226277"/>
          <a:ext cx="9063757" cy="4683777"/>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41156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8" descr="Социальная сеть со сплошной заливкой">
            <a:extLst>
              <a:ext uri="{FF2B5EF4-FFF2-40B4-BE49-F238E27FC236}">
                <a16:creationId xmlns:a16="http://schemas.microsoft.com/office/drawing/2014/main" xmlns="" id="{F8CBF5BA-4DD3-469F-9FE1-8FFBE4BC184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560255" y="-1365040"/>
            <a:ext cx="8555466" cy="8555466"/>
          </a:xfrm>
          <a:prstGeom prst="rect">
            <a:avLst/>
          </a:prstGeom>
        </p:spPr>
      </p:pic>
      <p:sp>
        <p:nvSpPr>
          <p:cNvPr id="10" name="TextBox 9">
            <a:extLst>
              <a:ext uri="{FF2B5EF4-FFF2-40B4-BE49-F238E27FC236}">
                <a16:creationId xmlns:a16="http://schemas.microsoft.com/office/drawing/2014/main" xmlns="" id="{7FA33C8A-9F9F-444E-B82F-A3BDE968D2F8}"/>
              </a:ext>
            </a:extLst>
          </p:cNvPr>
          <p:cNvSpPr txBox="1"/>
          <p:nvPr/>
        </p:nvSpPr>
        <p:spPr>
          <a:xfrm>
            <a:off x="1763688" y="204952"/>
            <a:ext cx="7380312" cy="1200329"/>
          </a:xfrm>
          <a:prstGeom prst="rect">
            <a:avLst/>
          </a:prstGeom>
        </p:spPr>
        <p:txBody>
          <a:bodyPr wrap="square" rtlCol="0">
            <a:spAutoFit/>
          </a:bodyPr>
          <a:lstStyle/>
          <a:p>
            <a:pPr algn="r"/>
            <a:r>
              <a:rPr lang="ru-RU" sz="3600" dirty="0">
                <a:latin typeface="Montserrat SemiBold" panose="00000700000000000000" pitchFamily="2" charset="-52"/>
              </a:rPr>
              <a:t>Уровень удовлетворенности </a:t>
            </a:r>
            <a:r>
              <a:rPr lang="ru-RU" sz="3600" dirty="0">
                <a:latin typeface="Montserrat ExtraBold" panose="00000900000000000000" pitchFamily="2" charset="-52"/>
              </a:rPr>
              <a:t>работой с родителями</a:t>
            </a:r>
          </a:p>
        </p:txBody>
      </p:sp>
      <p:sp>
        <p:nvSpPr>
          <p:cNvPr id="11" name="Прямоугольник 10">
            <a:extLst>
              <a:ext uri="{FF2B5EF4-FFF2-40B4-BE49-F238E27FC236}">
                <a16:creationId xmlns:a16="http://schemas.microsoft.com/office/drawing/2014/main" xmlns="" id="{3BEF840A-BA17-47E5-B01E-260FBA4EDA11}"/>
              </a:ext>
            </a:extLst>
          </p:cNvPr>
          <p:cNvSpPr/>
          <p:nvPr/>
        </p:nvSpPr>
        <p:spPr>
          <a:xfrm>
            <a:off x="1763688" y="107375"/>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sp>
        <p:nvSpPr>
          <p:cNvPr id="12" name="Прямоугольник 11">
            <a:extLst>
              <a:ext uri="{FF2B5EF4-FFF2-40B4-BE49-F238E27FC236}">
                <a16:creationId xmlns:a16="http://schemas.microsoft.com/office/drawing/2014/main" xmlns="" id="{B592803B-4BC9-4719-B593-1BC515E00A32}"/>
              </a:ext>
            </a:extLst>
          </p:cNvPr>
          <p:cNvSpPr/>
          <p:nvPr/>
        </p:nvSpPr>
        <p:spPr>
          <a:xfrm>
            <a:off x="1763688" y="1405281"/>
            <a:ext cx="7411691" cy="9757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a:solidFill>
                <a:schemeClr val="tx1"/>
              </a:solidFill>
            </a:endParaRPr>
          </a:p>
        </p:txBody>
      </p:sp>
      <p:grpSp>
        <p:nvGrpSpPr>
          <p:cNvPr id="13" name="Группа 12">
            <a:extLst>
              <a:ext uri="{FF2B5EF4-FFF2-40B4-BE49-F238E27FC236}">
                <a16:creationId xmlns:a16="http://schemas.microsoft.com/office/drawing/2014/main" xmlns="" id="{47BF0003-0FD6-4498-9A30-6FB5BD85D24C}"/>
              </a:ext>
            </a:extLst>
          </p:cNvPr>
          <p:cNvGrpSpPr/>
          <p:nvPr/>
        </p:nvGrpSpPr>
        <p:grpSpPr>
          <a:xfrm>
            <a:off x="395535" y="1724130"/>
            <a:ext cx="7224461" cy="892552"/>
            <a:chOff x="3353044" y="2681167"/>
            <a:chExt cx="1574801" cy="1098663"/>
          </a:xfrm>
        </p:grpSpPr>
        <p:sp>
          <p:nvSpPr>
            <p:cNvPr id="14" name="Прямоугольник 13">
              <a:extLst>
                <a:ext uri="{FF2B5EF4-FFF2-40B4-BE49-F238E27FC236}">
                  <a16:creationId xmlns:a16="http://schemas.microsoft.com/office/drawing/2014/main" xmlns="" id="{0D300234-F307-4E79-ABD4-EAC8292E5748}"/>
                </a:ext>
              </a:extLst>
            </p:cNvPr>
            <p:cNvSpPr/>
            <p:nvPr/>
          </p:nvSpPr>
          <p:spPr>
            <a:xfrm>
              <a:off x="3353045" y="2699818"/>
              <a:ext cx="1574800" cy="10613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000"/>
            </a:p>
          </p:txBody>
        </p:sp>
        <p:sp>
          <p:nvSpPr>
            <p:cNvPr id="15" name="TextBox 14">
              <a:extLst>
                <a:ext uri="{FF2B5EF4-FFF2-40B4-BE49-F238E27FC236}">
                  <a16:creationId xmlns:a16="http://schemas.microsoft.com/office/drawing/2014/main" xmlns="" id="{CC11A5CE-3679-4B9D-8FDA-B14114D66B0E}"/>
                </a:ext>
              </a:extLst>
            </p:cNvPr>
            <p:cNvSpPr txBox="1"/>
            <p:nvPr/>
          </p:nvSpPr>
          <p:spPr>
            <a:xfrm>
              <a:off x="3353044" y="2681167"/>
              <a:ext cx="1574800" cy="1098663"/>
            </a:xfrm>
            <a:prstGeom prst="rect">
              <a:avLst/>
            </a:prstGeom>
            <a:noFill/>
          </p:spPr>
          <p:txBody>
            <a:bodyPr wrap="square" rtlCol="0" anchor="ctr">
              <a:spAutoFit/>
            </a:bodyPr>
            <a:lstStyle/>
            <a:p>
              <a:r>
                <a:rPr lang="ru-RU" sz="1200" dirty="0">
                  <a:solidFill>
                    <a:schemeClr val="bg1"/>
                  </a:solidFill>
                  <a:latin typeface="Montserrat" panose="00000500000000000000" pitchFamily="2" charset="-52"/>
                </a:rPr>
                <a:t>Результаты по дополнительному параметру независимой оценки «удовлетворенность работой образовательной организации с родителями» показывают, что подавляющее большинство </a:t>
              </a:r>
              <a:r>
                <a:rPr lang="ru-RU" sz="1200" dirty="0" smtClean="0">
                  <a:solidFill>
                    <a:schemeClr val="bg1"/>
                  </a:solidFill>
                  <a:latin typeface="Montserrat" panose="00000500000000000000" pitchFamily="2" charset="-52"/>
                </a:rPr>
                <a:t>опрошенных – </a:t>
              </a:r>
              <a:r>
                <a:rPr lang="ru-RU" sz="1600" b="1" dirty="0" smtClean="0">
                  <a:solidFill>
                    <a:schemeClr val="bg1"/>
                  </a:solidFill>
                  <a:latin typeface="Montserrat" panose="00000500000000000000" pitchFamily="2" charset="-52"/>
                </a:rPr>
                <a:t>93,76%</a:t>
              </a:r>
              <a:r>
                <a:rPr lang="ru-RU" sz="1200" dirty="0" smtClean="0">
                  <a:solidFill>
                    <a:schemeClr val="bg1"/>
                  </a:solidFill>
                  <a:latin typeface="Montserrat" panose="00000500000000000000" pitchFamily="2" charset="-52"/>
                </a:rPr>
                <a:t> </a:t>
              </a:r>
              <a:r>
                <a:rPr lang="ru-RU" sz="1200" dirty="0">
                  <a:solidFill>
                    <a:schemeClr val="bg1"/>
                  </a:solidFill>
                  <a:latin typeface="Montserrat" panose="00000500000000000000" pitchFamily="2" charset="-52"/>
                </a:rPr>
                <a:t>– удовлетворены организацией работы ОО с родителями.</a:t>
              </a:r>
            </a:p>
          </p:txBody>
        </p:sp>
      </p:grpSp>
      <p:grpSp>
        <p:nvGrpSpPr>
          <p:cNvPr id="16" name="Группа 15">
            <a:extLst>
              <a:ext uri="{FF2B5EF4-FFF2-40B4-BE49-F238E27FC236}">
                <a16:creationId xmlns:a16="http://schemas.microsoft.com/office/drawing/2014/main" xmlns="" id="{62BD0299-DEDA-4264-B59B-0BD6C51BCE5F}"/>
              </a:ext>
            </a:extLst>
          </p:cNvPr>
          <p:cNvGrpSpPr/>
          <p:nvPr/>
        </p:nvGrpSpPr>
        <p:grpSpPr>
          <a:xfrm>
            <a:off x="395536" y="2703187"/>
            <a:ext cx="2736299" cy="2332937"/>
            <a:chOff x="3353044" y="2699818"/>
            <a:chExt cx="1574801" cy="1061356"/>
          </a:xfrm>
        </p:grpSpPr>
        <p:sp>
          <p:nvSpPr>
            <p:cNvPr id="17" name="Прямоугольник 16">
              <a:extLst>
                <a:ext uri="{FF2B5EF4-FFF2-40B4-BE49-F238E27FC236}">
                  <a16:creationId xmlns:a16="http://schemas.microsoft.com/office/drawing/2014/main" xmlns="" id="{B3A60B93-B8A6-4B03-9ECD-D64857FF8594}"/>
                </a:ext>
              </a:extLst>
            </p:cNvPr>
            <p:cNvSpPr/>
            <p:nvPr/>
          </p:nvSpPr>
          <p:spPr>
            <a:xfrm>
              <a:off x="3353045" y="2699818"/>
              <a:ext cx="1574800" cy="10613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1200"/>
            </a:p>
          </p:txBody>
        </p:sp>
        <p:sp>
          <p:nvSpPr>
            <p:cNvPr id="18" name="TextBox 17">
              <a:extLst>
                <a:ext uri="{FF2B5EF4-FFF2-40B4-BE49-F238E27FC236}">
                  <a16:creationId xmlns:a16="http://schemas.microsoft.com/office/drawing/2014/main" xmlns="" id="{082EEEE7-EE76-415A-915E-7F1E59EDAE87}"/>
                </a:ext>
              </a:extLst>
            </p:cNvPr>
            <p:cNvSpPr txBox="1"/>
            <p:nvPr/>
          </p:nvSpPr>
          <p:spPr>
            <a:xfrm>
              <a:off x="3353044" y="2915450"/>
              <a:ext cx="1574800" cy="630095"/>
            </a:xfrm>
            <a:prstGeom prst="rect">
              <a:avLst/>
            </a:prstGeom>
            <a:noFill/>
          </p:spPr>
          <p:txBody>
            <a:bodyPr wrap="square" rtlCol="0" anchor="ctr">
              <a:spAutoFit/>
            </a:bodyPr>
            <a:lstStyle/>
            <a:p>
              <a:r>
                <a:rPr lang="ru-RU" sz="1200" dirty="0">
                  <a:solidFill>
                    <a:schemeClr val="bg1"/>
                  </a:solidFill>
                  <a:latin typeface="Montserrat" panose="00000500000000000000" pitchFamily="2" charset="-52"/>
                </a:rPr>
                <a:t>В </a:t>
              </a:r>
              <a:r>
                <a:rPr lang="ru-RU" sz="1200" dirty="0" smtClean="0">
                  <a:solidFill>
                    <a:schemeClr val="bg1"/>
                  </a:solidFill>
                  <a:latin typeface="Montserrat" panose="00000500000000000000" pitchFamily="2" charset="-52"/>
                </a:rPr>
                <a:t>9,35% </a:t>
              </a:r>
              <a:r>
                <a:rPr lang="ru-RU" sz="1200" dirty="0">
                  <a:solidFill>
                    <a:schemeClr val="bg1"/>
                  </a:solidFill>
                  <a:latin typeface="Montserrat" panose="00000500000000000000" pitchFamily="2" charset="-52"/>
                </a:rPr>
                <a:t>образовательных </a:t>
              </a:r>
              <a:r>
                <a:rPr lang="ru-RU" sz="1200" dirty="0" smtClean="0">
                  <a:solidFill>
                    <a:schemeClr val="bg1"/>
                  </a:solidFill>
                  <a:latin typeface="Montserrat" panose="00000500000000000000" pitchFamily="2" charset="-52"/>
                </a:rPr>
                <a:t>организациях (104 организации) </a:t>
              </a:r>
              <a:r>
                <a:rPr lang="ru-RU" sz="1200" dirty="0">
                  <a:solidFill>
                    <a:schemeClr val="bg1"/>
                  </a:solidFill>
                  <a:latin typeface="Montserrat" panose="00000500000000000000" pitchFamily="2" charset="-52"/>
                </a:rPr>
                <a:t>зафиксирован максимальный уровень удовлетворенности (100,00 баллов) по данному показателю. </a:t>
              </a:r>
            </a:p>
          </p:txBody>
        </p:sp>
      </p:grpSp>
      <p:sp>
        <p:nvSpPr>
          <p:cNvPr id="2" name="Номер слайда 1"/>
          <p:cNvSpPr>
            <a:spLocks noGrp="1"/>
          </p:cNvSpPr>
          <p:nvPr>
            <p:ph type="sldNum" sz="quarter" idx="12"/>
          </p:nvPr>
        </p:nvSpPr>
        <p:spPr/>
        <p:txBody>
          <a:bodyPr/>
          <a:lstStyle/>
          <a:p>
            <a:fld id="{B19B0651-EE4F-4900-A07F-96A6BFA9D0F0}" type="slidenum">
              <a:rPr lang="ru-RU" smtClean="0"/>
              <a:t>12</a:t>
            </a:fld>
            <a:endParaRPr lang="ru-RU"/>
          </a:p>
        </p:txBody>
      </p:sp>
      <p:grpSp>
        <p:nvGrpSpPr>
          <p:cNvPr id="21" name="Группа 20">
            <a:extLst>
              <a:ext uri="{FF2B5EF4-FFF2-40B4-BE49-F238E27FC236}">
                <a16:creationId xmlns:a16="http://schemas.microsoft.com/office/drawing/2014/main" xmlns="" id="{62BD0299-DEDA-4264-B59B-0BD6C51BCE5F}"/>
              </a:ext>
            </a:extLst>
          </p:cNvPr>
          <p:cNvGrpSpPr/>
          <p:nvPr/>
        </p:nvGrpSpPr>
        <p:grpSpPr>
          <a:xfrm>
            <a:off x="3563888" y="2703187"/>
            <a:ext cx="4056112" cy="2351034"/>
            <a:chOff x="3353044" y="2699818"/>
            <a:chExt cx="1574801" cy="1061356"/>
          </a:xfrm>
        </p:grpSpPr>
        <p:sp>
          <p:nvSpPr>
            <p:cNvPr id="22" name="Прямоугольник 21">
              <a:extLst>
                <a:ext uri="{FF2B5EF4-FFF2-40B4-BE49-F238E27FC236}">
                  <a16:creationId xmlns:a16="http://schemas.microsoft.com/office/drawing/2014/main" xmlns="" id="{B3A60B93-B8A6-4B03-9ECD-D64857FF8594}"/>
                </a:ext>
              </a:extLst>
            </p:cNvPr>
            <p:cNvSpPr/>
            <p:nvPr/>
          </p:nvSpPr>
          <p:spPr>
            <a:xfrm>
              <a:off x="3353045" y="2699818"/>
              <a:ext cx="1574800" cy="10613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1200"/>
            </a:p>
          </p:txBody>
        </p:sp>
        <p:sp>
          <p:nvSpPr>
            <p:cNvPr id="23" name="TextBox 22">
              <a:extLst>
                <a:ext uri="{FF2B5EF4-FFF2-40B4-BE49-F238E27FC236}">
                  <a16:creationId xmlns:a16="http://schemas.microsoft.com/office/drawing/2014/main" xmlns="" id="{082EEEE7-EE76-415A-915E-7F1E59EDAE87}"/>
                </a:ext>
              </a:extLst>
            </p:cNvPr>
            <p:cNvSpPr txBox="1"/>
            <p:nvPr/>
          </p:nvSpPr>
          <p:spPr>
            <a:xfrm>
              <a:off x="3353044" y="2876191"/>
              <a:ext cx="1574800" cy="708611"/>
            </a:xfrm>
            <a:prstGeom prst="rect">
              <a:avLst/>
            </a:prstGeom>
            <a:noFill/>
          </p:spPr>
          <p:txBody>
            <a:bodyPr wrap="square" rtlCol="0" anchor="ctr">
              <a:spAutoFit/>
            </a:bodyPr>
            <a:lstStyle/>
            <a:p>
              <a:r>
                <a:rPr lang="ru-RU" sz="1200" dirty="0" smtClean="0">
                  <a:solidFill>
                    <a:schemeClr val="bg1"/>
                  </a:solidFill>
                  <a:latin typeface="Montserrat" panose="00000500000000000000" pitchFamily="2" charset="-52"/>
                </a:rPr>
                <a:t>Удовлетворённость </a:t>
              </a:r>
              <a:r>
                <a:rPr lang="ru-RU" sz="1200" dirty="0">
                  <a:solidFill>
                    <a:schemeClr val="bg1"/>
                  </a:solidFill>
                  <a:latin typeface="Montserrat" panose="00000500000000000000" pitchFamily="2" charset="-52"/>
                </a:rPr>
                <a:t>работой ОО с </a:t>
              </a:r>
              <a:r>
                <a:rPr lang="ru-RU" sz="1200" dirty="0" smtClean="0">
                  <a:solidFill>
                    <a:schemeClr val="bg1"/>
                  </a:solidFill>
                  <a:latin typeface="Montserrat" panose="00000500000000000000" pitchFamily="2" charset="-52"/>
                </a:rPr>
                <a:t>родителями </a:t>
              </a:r>
              <a:r>
                <a:rPr lang="ru-RU" sz="1200" dirty="0">
                  <a:solidFill>
                    <a:schemeClr val="bg1"/>
                  </a:solidFill>
                  <a:latin typeface="Montserrat" panose="00000500000000000000" pitchFamily="2" charset="-52"/>
                </a:rPr>
                <a:t>в разрезе подведомственности</a:t>
              </a:r>
              <a:r>
                <a:rPr lang="ru-RU" sz="1200" dirty="0" smtClean="0">
                  <a:solidFill>
                    <a:schemeClr val="bg1"/>
                  </a:solidFill>
                  <a:latin typeface="Montserrat" panose="00000500000000000000" pitchFamily="2" charset="-52"/>
                </a:rPr>
                <a:t>:</a:t>
              </a:r>
            </a:p>
            <a:p>
              <a:endParaRPr lang="ru-RU" sz="1200" dirty="0">
                <a:solidFill>
                  <a:schemeClr val="bg1"/>
                </a:solidFill>
                <a:latin typeface="Montserrat" panose="00000500000000000000" pitchFamily="2" charset="-52"/>
              </a:endParaRPr>
            </a:p>
            <a:p>
              <a:pPr lvl="0"/>
              <a:r>
                <a:rPr lang="ru-RU" sz="1200" dirty="0" smtClean="0">
                  <a:solidFill>
                    <a:schemeClr val="bg1"/>
                  </a:solidFill>
                  <a:latin typeface="Montserrat" panose="00000500000000000000" pitchFamily="2" charset="-52"/>
                </a:rPr>
                <a:t>- Муниципальные </a:t>
              </a:r>
              <a:r>
                <a:rPr lang="ru-RU" sz="1200" dirty="0">
                  <a:solidFill>
                    <a:schemeClr val="bg1"/>
                  </a:solidFill>
                  <a:latin typeface="Montserrat" panose="00000500000000000000" pitchFamily="2" charset="-52"/>
                </a:rPr>
                <a:t>учреждения – </a:t>
              </a:r>
              <a:r>
                <a:rPr lang="ru-RU" sz="1200" b="1" dirty="0">
                  <a:solidFill>
                    <a:schemeClr val="bg1"/>
                  </a:solidFill>
                  <a:latin typeface="Montserrat" panose="00000500000000000000" pitchFamily="2" charset="-52"/>
                </a:rPr>
                <a:t>93,73</a:t>
              </a:r>
              <a:r>
                <a:rPr lang="ru-RU" sz="1200" dirty="0">
                  <a:solidFill>
                    <a:schemeClr val="bg1"/>
                  </a:solidFill>
                  <a:latin typeface="Montserrat" panose="00000500000000000000" pitchFamily="2" charset="-52"/>
                </a:rPr>
                <a:t> балла;</a:t>
              </a:r>
            </a:p>
            <a:p>
              <a:pPr lvl="0"/>
              <a:r>
                <a:rPr lang="ru-RU" sz="1200" dirty="0" smtClean="0">
                  <a:solidFill>
                    <a:schemeClr val="bg1"/>
                  </a:solidFill>
                  <a:latin typeface="Montserrat" panose="00000500000000000000" pitchFamily="2" charset="-52"/>
                </a:rPr>
                <a:t>- Государственные </a:t>
              </a:r>
              <a:r>
                <a:rPr lang="ru-RU" sz="1200" dirty="0">
                  <a:solidFill>
                    <a:schemeClr val="bg1"/>
                  </a:solidFill>
                  <a:latin typeface="Montserrat" panose="00000500000000000000" pitchFamily="2" charset="-52"/>
                </a:rPr>
                <a:t>образовательные организации – </a:t>
              </a:r>
              <a:r>
                <a:rPr lang="ru-RU" sz="1200" b="1" dirty="0">
                  <a:solidFill>
                    <a:schemeClr val="bg1"/>
                  </a:solidFill>
                  <a:latin typeface="Montserrat" panose="00000500000000000000" pitchFamily="2" charset="-52"/>
                </a:rPr>
                <a:t>93,81</a:t>
              </a:r>
              <a:r>
                <a:rPr lang="ru-RU" sz="1200" dirty="0">
                  <a:solidFill>
                    <a:schemeClr val="bg1"/>
                  </a:solidFill>
                  <a:latin typeface="Montserrat" panose="00000500000000000000" pitchFamily="2" charset="-52"/>
                </a:rPr>
                <a:t> балла;</a:t>
              </a:r>
            </a:p>
            <a:p>
              <a:pPr lvl="0"/>
              <a:r>
                <a:rPr lang="ru-RU" sz="1200" dirty="0" smtClean="0">
                  <a:solidFill>
                    <a:schemeClr val="bg1"/>
                  </a:solidFill>
                  <a:latin typeface="Montserrat" panose="00000500000000000000" pitchFamily="2" charset="-52"/>
                </a:rPr>
                <a:t>- Частные </a:t>
              </a:r>
              <a:r>
                <a:rPr lang="ru-RU" sz="1200" dirty="0">
                  <a:solidFill>
                    <a:schemeClr val="bg1"/>
                  </a:solidFill>
                  <a:latin typeface="Montserrat" panose="00000500000000000000" pitchFamily="2" charset="-52"/>
                </a:rPr>
                <a:t>организации – </a:t>
              </a:r>
              <a:r>
                <a:rPr lang="ru-RU" sz="1200" b="1" dirty="0">
                  <a:solidFill>
                    <a:schemeClr val="bg1"/>
                  </a:solidFill>
                  <a:latin typeface="Montserrat" panose="00000500000000000000" pitchFamily="2" charset="-52"/>
                </a:rPr>
                <a:t>95,17</a:t>
              </a:r>
              <a:r>
                <a:rPr lang="ru-RU" sz="1200" dirty="0">
                  <a:solidFill>
                    <a:schemeClr val="bg1"/>
                  </a:solidFill>
                  <a:latin typeface="Montserrat" panose="00000500000000000000" pitchFamily="2" charset="-52"/>
                </a:rPr>
                <a:t> баллов</a:t>
              </a:r>
            </a:p>
            <a:p>
              <a:endParaRPr lang="ru-RU" sz="1200" dirty="0">
                <a:solidFill>
                  <a:schemeClr val="bg1"/>
                </a:solidFill>
                <a:latin typeface="Montserrat" panose="00000500000000000000" pitchFamily="2" charset="-52"/>
              </a:endParaRPr>
            </a:p>
          </p:txBody>
        </p:sp>
      </p:grpSp>
    </p:spTree>
    <p:extLst>
      <p:ext uri="{BB962C8B-B14F-4D97-AF65-F5344CB8AC3E}">
        <p14:creationId xmlns:p14="http://schemas.microsoft.com/office/powerpoint/2010/main" val="2303790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descr="Социальная сеть со сплошной заливкой">
            <a:extLst>
              <a:ext uri="{FF2B5EF4-FFF2-40B4-BE49-F238E27FC236}">
                <a16:creationId xmlns:a16="http://schemas.microsoft.com/office/drawing/2014/main" xmlns="" id="{092DC216-35E1-408F-B5F0-2DCBC141F7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4161218" y="-748508"/>
            <a:ext cx="6229829" cy="6229829"/>
          </a:xfrm>
          <a:prstGeom prst="rect">
            <a:avLst/>
          </a:prstGeom>
        </p:spPr>
      </p:pic>
      <p:pic>
        <p:nvPicPr>
          <p:cNvPr id="13" name="Рисунок 12" descr="Социальная сеть со сплошной заливкой">
            <a:extLst>
              <a:ext uri="{FF2B5EF4-FFF2-40B4-BE49-F238E27FC236}">
                <a16:creationId xmlns:a16="http://schemas.microsoft.com/office/drawing/2014/main" xmlns="" id="{32F84889-3C72-4901-BF42-54AA91BBCC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1067536" y="259604"/>
            <a:ext cx="6229829" cy="6229829"/>
          </a:xfrm>
          <a:prstGeom prst="rect">
            <a:avLst/>
          </a:prstGeom>
        </p:spPr>
      </p:pic>
      <p:sp>
        <p:nvSpPr>
          <p:cNvPr id="7" name="TextBox 6"/>
          <p:cNvSpPr txBox="1"/>
          <p:nvPr/>
        </p:nvSpPr>
        <p:spPr>
          <a:xfrm>
            <a:off x="0" y="21853"/>
            <a:ext cx="9144000" cy="707886"/>
          </a:xfrm>
          <a:prstGeom prst="rect">
            <a:avLst/>
          </a:prstGeom>
          <a:noFill/>
        </p:spPr>
        <p:txBody>
          <a:bodyPr wrap="square" rtlCol="0">
            <a:spAutoFit/>
          </a:bodyPr>
          <a:lstStyle/>
          <a:p>
            <a:pPr algn="ctr"/>
            <a:r>
              <a:rPr lang="ru-RU" sz="2000" dirty="0">
                <a:latin typeface="Montserrat SemiBold" panose="00000700000000000000" pitchFamily="2" charset="-52"/>
              </a:rPr>
              <a:t>Систематизация основных проблем деятельности образовательных организаций, выявленных в ходе </a:t>
            </a:r>
            <a:r>
              <a:rPr lang="ru-RU" sz="2000" dirty="0" smtClean="0">
                <a:latin typeface="Montserrat SemiBold" panose="00000700000000000000" pitchFamily="2" charset="-52"/>
              </a:rPr>
              <a:t>НОКО-2024</a:t>
            </a:r>
            <a:endParaRPr lang="ru-RU" sz="2000" dirty="0">
              <a:latin typeface="Montserrat SemiBold" panose="00000700000000000000" pitchFamily="2" charset="-52"/>
            </a:endParaRPr>
          </a:p>
        </p:txBody>
      </p:sp>
      <p:sp>
        <p:nvSpPr>
          <p:cNvPr id="4" name="Прямоугольник 3"/>
          <p:cNvSpPr/>
          <p:nvPr/>
        </p:nvSpPr>
        <p:spPr>
          <a:xfrm>
            <a:off x="1370458" y="812524"/>
            <a:ext cx="6403085" cy="461665"/>
          </a:xfrm>
          <a:prstGeom prst="rect">
            <a:avLst/>
          </a:prstGeom>
        </p:spPr>
        <p:txBody>
          <a:bodyPr wrap="square">
            <a:spAutoFit/>
          </a:bodyPr>
          <a:lstStyle/>
          <a:p>
            <a:pPr algn="ctr"/>
            <a:r>
              <a:rPr lang="ru-RU" sz="1200" dirty="0">
                <a:latin typeface="Montserrat Medium" panose="00000600000000000000" pitchFamily="2" charset="-52"/>
              </a:rPr>
              <a:t>Основными недостатками, выявленными в процессе проведения </a:t>
            </a:r>
            <a:r>
              <a:rPr lang="ru-RU" sz="1200" dirty="0" smtClean="0">
                <a:latin typeface="Montserrat Medium" panose="00000600000000000000" pitchFamily="2" charset="-52"/>
              </a:rPr>
              <a:t>НОКО-2024, </a:t>
            </a:r>
            <a:r>
              <a:rPr lang="ru-RU" sz="1200" dirty="0">
                <a:latin typeface="Montserrat Medium" panose="00000600000000000000" pitchFamily="2" charset="-52"/>
              </a:rPr>
              <a:t>стали: </a:t>
            </a:r>
          </a:p>
        </p:txBody>
      </p:sp>
      <p:grpSp>
        <p:nvGrpSpPr>
          <p:cNvPr id="2" name="Группа 1">
            <a:extLst>
              <a:ext uri="{FF2B5EF4-FFF2-40B4-BE49-F238E27FC236}">
                <a16:creationId xmlns:a16="http://schemas.microsoft.com/office/drawing/2014/main" xmlns="" id="{34707E01-60FF-4FC4-B983-4E73911BC4FC}"/>
              </a:ext>
            </a:extLst>
          </p:cNvPr>
          <p:cNvGrpSpPr/>
          <p:nvPr/>
        </p:nvGrpSpPr>
        <p:grpSpPr>
          <a:xfrm>
            <a:off x="323528" y="895309"/>
            <a:ext cx="8215180" cy="2540537"/>
            <a:chOff x="173244" y="1260429"/>
            <a:chExt cx="8215180" cy="3164923"/>
          </a:xfrm>
        </p:grpSpPr>
        <p:sp>
          <p:nvSpPr>
            <p:cNvPr id="10" name="Прямоугольник 9">
              <a:extLst>
                <a:ext uri="{FF2B5EF4-FFF2-40B4-BE49-F238E27FC236}">
                  <a16:creationId xmlns:a16="http://schemas.microsoft.com/office/drawing/2014/main" xmlns="" id="{FF635FCB-94F4-44B0-B94E-EB8E8AA728F4}"/>
                </a:ext>
              </a:extLst>
            </p:cNvPr>
            <p:cNvSpPr/>
            <p:nvPr/>
          </p:nvSpPr>
          <p:spPr>
            <a:xfrm>
              <a:off x="173244" y="1260429"/>
              <a:ext cx="8215180" cy="3164923"/>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a:p>
          </p:txBody>
        </p:sp>
        <p:sp>
          <p:nvSpPr>
            <p:cNvPr id="8" name="Прямоугольник 7"/>
            <p:cNvSpPr/>
            <p:nvPr/>
          </p:nvSpPr>
          <p:spPr>
            <a:xfrm>
              <a:off x="251520" y="1312590"/>
              <a:ext cx="8136904" cy="2026761"/>
            </a:xfrm>
            <a:prstGeom prst="rect">
              <a:avLst/>
            </a:prstGeom>
          </p:spPr>
          <p:txBody>
            <a:bodyPr wrap="square">
              <a:spAutoFit/>
            </a:bodyPr>
            <a:lstStyle/>
            <a:p>
              <a:r>
                <a:rPr lang="ru-RU" sz="1100" b="1" dirty="0">
                  <a:solidFill>
                    <a:schemeClr val="bg1"/>
                  </a:solidFill>
                  <a:latin typeface="Montserrat" panose="00000500000000000000" pitchFamily="2" charset="-52"/>
                </a:rPr>
                <a:t>Критерий 1 «Открытость и доступность информации об организации»</a:t>
              </a:r>
            </a:p>
            <a:p>
              <a:r>
                <a:rPr lang="ru-RU" sz="1100" dirty="0" smtClean="0">
                  <a:solidFill>
                    <a:schemeClr val="bg1"/>
                  </a:solidFill>
                  <a:latin typeface="Montserrat" panose="00000500000000000000" pitchFamily="2" charset="-52"/>
                </a:rPr>
                <a:t>- Не </a:t>
              </a:r>
              <a:r>
                <a:rPr lang="ru-RU" sz="1100" dirty="0">
                  <a:solidFill>
                    <a:schemeClr val="bg1"/>
                  </a:solidFill>
                  <a:latin typeface="Montserrat" panose="00000500000000000000" pitchFamily="2" charset="-52"/>
                </a:rPr>
                <a:t>смотря на контроль надзорных органов в сфере образования сайты организаций в ряде учреждений (382 ОО) не в полной мере соответствуют НПА. </a:t>
              </a:r>
            </a:p>
            <a:p>
              <a:r>
                <a:rPr lang="ru-RU" sz="1100" dirty="0" smtClean="0">
                  <a:solidFill>
                    <a:schemeClr val="bg1"/>
                  </a:solidFill>
                  <a:latin typeface="Montserrat" panose="00000500000000000000" pitchFamily="2" charset="-52"/>
                </a:rPr>
                <a:t>- Взаимодействие </a:t>
              </a:r>
              <a:r>
                <a:rPr lang="ru-RU" sz="1100" dirty="0">
                  <a:solidFill>
                    <a:schemeClr val="bg1"/>
                  </a:solidFill>
                  <a:latin typeface="Montserrat" panose="00000500000000000000" pitchFamily="2" charset="-52"/>
                </a:rPr>
                <a:t>с гражданами по дистанционным средствам связи по всем организациям можно охарактеризовать как «отличной» (от 90,00 баллов до 100,00) (по градации баллов сайта bus.gov.ru). Однако стоит отметить, что данный показатель был во многом достигнут благодаря информированию ОО о планирующихся проверках функционирования телефонов и электронных адресов ОО.</a:t>
              </a:r>
            </a:p>
            <a:p>
              <a:endParaRPr lang="ru-RU" sz="1100" dirty="0" smtClean="0">
                <a:solidFill>
                  <a:schemeClr val="bg1"/>
                </a:solidFill>
                <a:latin typeface="Montserrat" panose="00000500000000000000" pitchFamily="2" charset="-52"/>
              </a:endParaRPr>
            </a:p>
            <a:p>
              <a:r>
                <a:rPr lang="ru-RU" sz="1100" b="1" dirty="0" smtClean="0">
                  <a:solidFill>
                    <a:schemeClr val="bg1"/>
                  </a:solidFill>
                  <a:latin typeface="Montserrat" panose="00000500000000000000" pitchFamily="2" charset="-52"/>
                </a:rPr>
                <a:t>Критерий </a:t>
              </a:r>
              <a:r>
                <a:rPr lang="ru-RU" sz="1100" b="1" dirty="0">
                  <a:solidFill>
                    <a:schemeClr val="bg1"/>
                  </a:solidFill>
                  <a:latin typeface="Montserrat" panose="00000500000000000000" pitchFamily="2" charset="-52"/>
                </a:rPr>
                <a:t>2 «Комфортность условий осуществления образовательной деятельности»</a:t>
              </a:r>
            </a:p>
            <a:p>
              <a:r>
                <a:rPr lang="ru-RU" sz="1100" dirty="0" smtClean="0">
                  <a:solidFill>
                    <a:schemeClr val="bg1"/>
                  </a:solidFill>
                  <a:latin typeface="Montserrat" panose="00000500000000000000" pitchFamily="2" charset="-52"/>
                </a:rPr>
                <a:t>- Респонденты </a:t>
              </a:r>
              <a:r>
                <a:rPr lang="ru-RU" sz="1100" dirty="0">
                  <a:solidFill>
                    <a:schemeClr val="bg1"/>
                  </a:solidFill>
                  <a:latin typeface="Montserrat" panose="00000500000000000000" pitchFamily="2" charset="-52"/>
                </a:rPr>
                <a:t>в 1018 ОО акцентировали внимание на недостаточно комфортных условиях осуществления образовательной деятельности в частности отмечали устаревшую мебель, технику, необходимость проведения ремонтных работ и т.п. </a:t>
              </a:r>
            </a:p>
            <a:p>
              <a:r>
                <a:rPr lang="ru-RU" sz="1100" dirty="0" smtClean="0">
                  <a:solidFill>
                    <a:schemeClr val="bg1"/>
                  </a:solidFill>
                  <a:latin typeface="Montserrat" panose="00000500000000000000" pitchFamily="2" charset="-52"/>
                </a:rPr>
                <a:t>- Также </a:t>
              </a:r>
              <a:r>
                <a:rPr lang="ru-RU" sz="1100" dirty="0">
                  <a:solidFill>
                    <a:schemeClr val="bg1"/>
                  </a:solidFill>
                  <a:latin typeface="Montserrat" panose="00000500000000000000" pitchFamily="2" charset="-52"/>
                </a:rPr>
                <a:t>при визитах было выявлено (в 314 ОО) отсутствие полноценной системы навигации по помещениям организации. Отсутствовала схема расположения кабинетов. </a:t>
              </a:r>
            </a:p>
          </p:txBody>
        </p:sp>
      </p:grpSp>
      <p:sp>
        <p:nvSpPr>
          <p:cNvPr id="9" name="Прямоугольник 8">
            <a:extLst>
              <a:ext uri="{FF2B5EF4-FFF2-40B4-BE49-F238E27FC236}">
                <a16:creationId xmlns:a16="http://schemas.microsoft.com/office/drawing/2014/main" xmlns="" id="{A1DC55BE-DDDE-4327-B977-4B32F79C8A40}"/>
              </a:ext>
            </a:extLst>
          </p:cNvPr>
          <p:cNvSpPr/>
          <p:nvPr/>
        </p:nvSpPr>
        <p:spPr>
          <a:xfrm>
            <a:off x="179512" y="716846"/>
            <a:ext cx="8784978"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Номер слайда 2"/>
          <p:cNvSpPr>
            <a:spLocks noGrp="1"/>
          </p:cNvSpPr>
          <p:nvPr>
            <p:ph type="sldNum" sz="quarter" idx="12"/>
          </p:nvPr>
        </p:nvSpPr>
        <p:spPr/>
        <p:txBody>
          <a:bodyPr/>
          <a:lstStyle/>
          <a:p>
            <a:fld id="{B19B0651-EE4F-4900-A07F-96A6BFA9D0F0}" type="slidenum">
              <a:rPr lang="ru-RU" smtClean="0"/>
              <a:t>13</a:t>
            </a:fld>
            <a:endParaRPr lang="ru-RU"/>
          </a:p>
        </p:txBody>
      </p:sp>
      <p:pic>
        <p:nvPicPr>
          <p:cNvPr id="5" name="Рисунок 4"/>
          <p:cNvPicPr>
            <a:picLocks noChangeAspect="1"/>
          </p:cNvPicPr>
          <p:nvPr/>
        </p:nvPicPr>
        <p:blipFill>
          <a:blip r:embed="rId4"/>
          <a:stretch>
            <a:fillRect/>
          </a:stretch>
        </p:blipFill>
        <p:spPr>
          <a:xfrm>
            <a:off x="5292080" y="3477717"/>
            <a:ext cx="2903037" cy="1632958"/>
          </a:xfrm>
          <a:prstGeom prst="rect">
            <a:avLst/>
          </a:prstGeom>
        </p:spPr>
      </p:pic>
      <p:pic>
        <p:nvPicPr>
          <p:cNvPr id="6" name="Рисунок 5"/>
          <p:cNvPicPr>
            <a:picLocks noChangeAspect="1"/>
          </p:cNvPicPr>
          <p:nvPr/>
        </p:nvPicPr>
        <p:blipFill>
          <a:blip r:embed="rId5"/>
          <a:stretch>
            <a:fillRect/>
          </a:stretch>
        </p:blipFill>
        <p:spPr>
          <a:xfrm>
            <a:off x="701767" y="3477717"/>
            <a:ext cx="2327981" cy="1598198"/>
          </a:xfrm>
          <a:prstGeom prst="rect">
            <a:avLst/>
          </a:prstGeom>
        </p:spPr>
      </p:pic>
    </p:spTree>
    <p:extLst>
      <p:ext uri="{BB962C8B-B14F-4D97-AF65-F5344CB8AC3E}">
        <p14:creationId xmlns:p14="http://schemas.microsoft.com/office/powerpoint/2010/main" val="1305055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descr="Социальная сеть со сплошной заливкой">
            <a:extLst>
              <a:ext uri="{FF2B5EF4-FFF2-40B4-BE49-F238E27FC236}">
                <a16:creationId xmlns:a16="http://schemas.microsoft.com/office/drawing/2014/main" xmlns="" id="{092DC216-35E1-408F-B5F0-2DCBC141F7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4161218" y="-748508"/>
            <a:ext cx="6229829" cy="6229829"/>
          </a:xfrm>
          <a:prstGeom prst="rect">
            <a:avLst/>
          </a:prstGeom>
        </p:spPr>
      </p:pic>
      <p:pic>
        <p:nvPicPr>
          <p:cNvPr id="13" name="Рисунок 12" descr="Социальная сеть со сплошной заливкой">
            <a:extLst>
              <a:ext uri="{FF2B5EF4-FFF2-40B4-BE49-F238E27FC236}">
                <a16:creationId xmlns:a16="http://schemas.microsoft.com/office/drawing/2014/main" xmlns="" id="{32F84889-3C72-4901-BF42-54AA91BBCC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1067536" y="259604"/>
            <a:ext cx="6229829" cy="6229829"/>
          </a:xfrm>
          <a:prstGeom prst="rect">
            <a:avLst/>
          </a:prstGeom>
        </p:spPr>
      </p:pic>
      <p:sp>
        <p:nvSpPr>
          <p:cNvPr id="7" name="TextBox 6"/>
          <p:cNvSpPr txBox="1"/>
          <p:nvPr/>
        </p:nvSpPr>
        <p:spPr>
          <a:xfrm>
            <a:off x="0" y="21853"/>
            <a:ext cx="9144000" cy="707886"/>
          </a:xfrm>
          <a:prstGeom prst="rect">
            <a:avLst/>
          </a:prstGeom>
          <a:noFill/>
        </p:spPr>
        <p:txBody>
          <a:bodyPr wrap="square" rtlCol="0">
            <a:spAutoFit/>
          </a:bodyPr>
          <a:lstStyle/>
          <a:p>
            <a:pPr algn="ctr"/>
            <a:r>
              <a:rPr lang="ru-RU" sz="2000" dirty="0">
                <a:latin typeface="Montserrat SemiBold" panose="00000700000000000000" pitchFamily="2" charset="-52"/>
              </a:rPr>
              <a:t>Систематизация основных проблем деятельности образовательных организаций, выявленных в ходе </a:t>
            </a:r>
            <a:r>
              <a:rPr lang="ru-RU" sz="2000" dirty="0" smtClean="0">
                <a:latin typeface="Montserrat SemiBold" panose="00000700000000000000" pitchFamily="2" charset="-52"/>
              </a:rPr>
              <a:t>НОКО-2024</a:t>
            </a:r>
            <a:endParaRPr lang="ru-RU" sz="2000" dirty="0">
              <a:latin typeface="Montserrat SemiBold" panose="00000700000000000000" pitchFamily="2" charset="-52"/>
            </a:endParaRPr>
          </a:p>
        </p:txBody>
      </p:sp>
      <p:sp>
        <p:nvSpPr>
          <p:cNvPr id="4" name="Прямоугольник 3"/>
          <p:cNvSpPr/>
          <p:nvPr/>
        </p:nvSpPr>
        <p:spPr>
          <a:xfrm>
            <a:off x="1370458" y="812524"/>
            <a:ext cx="6403085" cy="461665"/>
          </a:xfrm>
          <a:prstGeom prst="rect">
            <a:avLst/>
          </a:prstGeom>
        </p:spPr>
        <p:txBody>
          <a:bodyPr wrap="square">
            <a:spAutoFit/>
          </a:bodyPr>
          <a:lstStyle/>
          <a:p>
            <a:pPr algn="ctr"/>
            <a:r>
              <a:rPr lang="ru-RU" sz="1200" dirty="0">
                <a:latin typeface="Montserrat Medium" panose="00000600000000000000" pitchFamily="2" charset="-52"/>
              </a:rPr>
              <a:t>Основными недостатками, выявленными в процессе проведения </a:t>
            </a:r>
            <a:r>
              <a:rPr lang="ru-RU" sz="1200" dirty="0" smtClean="0">
                <a:latin typeface="Montserrat Medium" panose="00000600000000000000" pitchFamily="2" charset="-52"/>
              </a:rPr>
              <a:t>НОКО-2024, </a:t>
            </a:r>
            <a:r>
              <a:rPr lang="ru-RU" sz="1200" dirty="0">
                <a:latin typeface="Montserrat Medium" panose="00000600000000000000" pitchFamily="2" charset="-52"/>
              </a:rPr>
              <a:t>стали: </a:t>
            </a:r>
          </a:p>
        </p:txBody>
      </p:sp>
      <p:grpSp>
        <p:nvGrpSpPr>
          <p:cNvPr id="2" name="Группа 1">
            <a:extLst>
              <a:ext uri="{FF2B5EF4-FFF2-40B4-BE49-F238E27FC236}">
                <a16:creationId xmlns:a16="http://schemas.microsoft.com/office/drawing/2014/main" xmlns="" id="{34707E01-60FF-4FC4-B983-4E73911BC4FC}"/>
              </a:ext>
            </a:extLst>
          </p:cNvPr>
          <p:cNvGrpSpPr/>
          <p:nvPr/>
        </p:nvGrpSpPr>
        <p:grpSpPr>
          <a:xfrm>
            <a:off x="683567" y="1274188"/>
            <a:ext cx="7704857" cy="3982362"/>
            <a:chOff x="683567" y="1322588"/>
            <a:chExt cx="7704857" cy="3982362"/>
          </a:xfrm>
        </p:grpSpPr>
        <p:sp>
          <p:nvSpPr>
            <p:cNvPr id="10" name="Прямоугольник 9">
              <a:extLst>
                <a:ext uri="{FF2B5EF4-FFF2-40B4-BE49-F238E27FC236}">
                  <a16:creationId xmlns:a16="http://schemas.microsoft.com/office/drawing/2014/main" xmlns="" id="{FF635FCB-94F4-44B0-B94E-EB8E8AA728F4}"/>
                </a:ext>
              </a:extLst>
            </p:cNvPr>
            <p:cNvSpPr/>
            <p:nvPr/>
          </p:nvSpPr>
          <p:spPr>
            <a:xfrm>
              <a:off x="683567" y="1322588"/>
              <a:ext cx="7704857" cy="3673825"/>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846415" y="1473132"/>
              <a:ext cx="7451167" cy="3831818"/>
            </a:xfrm>
            <a:prstGeom prst="rect">
              <a:avLst/>
            </a:prstGeom>
          </p:spPr>
          <p:txBody>
            <a:bodyPr wrap="square">
              <a:spAutoFit/>
            </a:bodyPr>
            <a:lstStyle/>
            <a:p>
              <a:r>
                <a:rPr lang="ru-RU" sz="1100" b="1" dirty="0">
                  <a:solidFill>
                    <a:schemeClr val="bg1"/>
                  </a:solidFill>
                  <a:latin typeface="Montserrat" panose="00000500000000000000" pitchFamily="2" charset="-52"/>
                </a:rPr>
                <a:t>Критерий 3 «Доступность для инвалидов»</a:t>
              </a:r>
            </a:p>
            <a:p>
              <a:r>
                <a:rPr lang="ru-RU" sz="1100" dirty="0">
                  <a:solidFill>
                    <a:schemeClr val="bg1"/>
                  </a:solidFill>
                  <a:latin typeface="Montserrat" panose="00000500000000000000" pitchFamily="2" charset="-52"/>
                </a:rPr>
                <a:t>- У 2 ОО были получены оценки «ниже среднего» по 3 критерию и у 35 ОО полученные баллы можно отнести к «удовлетворительным», по градации баллов на bus.gov.ru. У многих организаций есть существенные проблемы с выполнением данного показателя, так кресло-коляска отсутствует почти у половины организаций (542 ОО); дублирование информации шрифтом Брайля осуществляется только на 1 таблице (как правило при входе в организации), а в самой организации отсутствует дублирование и навигация для инвалидов по зрению. </a:t>
              </a:r>
            </a:p>
            <a:p>
              <a:endParaRPr lang="ru-RU" sz="1100" b="1" dirty="0" smtClean="0">
                <a:solidFill>
                  <a:schemeClr val="bg1"/>
                </a:solidFill>
                <a:latin typeface="Montserrat" panose="00000500000000000000" pitchFamily="2" charset="-52"/>
              </a:endParaRPr>
            </a:p>
            <a:p>
              <a:r>
                <a:rPr lang="ru-RU" sz="1100" b="1" dirty="0" smtClean="0">
                  <a:solidFill>
                    <a:schemeClr val="bg1"/>
                  </a:solidFill>
                  <a:latin typeface="Montserrat" panose="00000500000000000000" pitchFamily="2" charset="-52"/>
                </a:rPr>
                <a:t>Критерий </a:t>
              </a:r>
              <a:r>
                <a:rPr lang="ru-RU" sz="1100" b="1" dirty="0">
                  <a:solidFill>
                    <a:schemeClr val="bg1"/>
                  </a:solidFill>
                  <a:latin typeface="Montserrat" panose="00000500000000000000" pitchFamily="2" charset="-52"/>
                </a:rPr>
                <a:t>4 «Доброжелательность, вежливость</a:t>
              </a:r>
              <a:r>
                <a:rPr lang="ru-RU" sz="1100" b="1" dirty="0" smtClean="0">
                  <a:solidFill>
                    <a:schemeClr val="bg1"/>
                  </a:solidFill>
                  <a:latin typeface="Montserrat" panose="00000500000000000000" pitchFamily="2" charset="-52"/>
                </a:rPr>
                <a:t>»</a:t>
              </a:r>
              <a:endParaRPr lang="ru-RU" sz="1100" dirty="0">
                <a:solidFill>
                  <a:schemeClr val="bg1"/>
                </a:solidFill>
                <a:latin typeface="Montserrat" panose="00000500000000000000" pitchFamily="2" charset="-52"/>
              </a:endParaRPr>
            </a:p>
            <a:p>
              <a:r>
                <a:rPr lang="ru-RU" sz="1100" dirty="0" smtClean="0">
                  <a:solidFill>
                    <a:schemeClr val="bg1"/>
                  </a:solidFill>
                  <a:latin typeface="Montserrat" panose="00000500000000000000" pitchFamily="2" charset="-52"/>
                </a:rPr>
                <a:t>Респонденты </a:t>
              </a:r>
              <a:r>
                <a:rPr lang="ru-RU" sz="1100" dirty="0">
                  <a:solidFill>
                    <a:schemeClr val="bg1"/>
                  </a:solidFill>
                  <a:latin typeface="Montserrat" panose="00000500000000000000" pitchFamily="2" charset="-52"/>
                </a:rPr>
                <a:t>в 1026 организациях пишут о недостаточной доброжелательности работников ОО, например:</a:t>
              </a:r>
            </a:p>
            <a:p>
              <a:r>
                <a:rPr lang="ru-RU" sz="1100" dirty="0">
                  <a:solidFill>
                    <a:schemeClr val="bg1"/>
                  </a:solidFill>
                  <a:latin typeface="Montserrat" panose="00000500000000000000" pitchFamily="2" charset="-52"/>
                </a:rPr>
                <a:t>- не вежливое отношение со стороны сотрудников организации, обеспечивающих первичный контакт (вахтеры, охрана и т.п.);</a:t>
              </a:r>
            </a:p>
            <a:p>
              <a:r>
                <a:rPr lang="ru-RU" sz="1100" dirty="0">
                  <a:solidFill>
                    <a:schemeClr val="bg1"/>
                  </a:solidFill>
                  <a:latin typeface="Montserrat" panose="00000500000000000000" pitchFamily="2" charset="-52"/>
                </a:rPr>
                <a:t>- грубое общение с родителями и детьми со стороны сотрудников организации и др.</a:t>
              </a:r>
            </a:p>
            <a:p>
              <a:endParaRPr lang="ru-RU" sz="1100" dirty="0" smtClean="0">
                <a:solidFill>
                  <a:schemeClr val="bg1"/>
                </a:solidFill>
                <a:latin typeface="Montserrat" panose="00000500000000000000" pitchFamily="2" charset="-52"/>
              </a:endParaRPr>
            </a:p>
            <a:p>
              <a:r>
                <a:rPr lang="ru-RU" sz="1100" b="1" dirty="0" smtClean="0">
                  <a:solidFill>
                    <a:schemeClr val="bg1"/>
                  </a:solidFill>
                  <a:latin typeface="Montserrat" panose="00000500000000000000" pitchFamily="2" charset="-52"/>
                </a:rPr>
                <a:t>Критерий </a:t>
              </a:r>
              <a:r>
                <a:rPr lang="ru-RU" sz="1100" b="1" dirty="0">
                  <a:solidFill>
                    <a:schemeClr val="bg1"/>
                  </a:solidFill>
                  <a:latin typeface="Montserrat" panose="00000500000000000000" pitchFamily="2" charset="-52"/>
                </a:rPr>
                <a:t>5 «Удовлетворенность условиями осуществления образовательной деятельности».</a:t>
              </a:r>
            </a:p>
            <a:p>
              <a:r>
                <a:rPr lang="ru-RU" sz="1100" dirty="0" smtClean="0">
                  <a:solidFill>
                    <a:schemeClr val="bg1"/>
                  </a:solidFill>
                  <a:latin typeface="Montserrat" panose="00000500000000000000" pitchFamily="2" charset="-52"/>
                </a:rPr>
                <a:t>Респонденты </a:t>
              </a:r>
              <a:r>
                <a:rPr lang="ru-RU" sz="1100" dirty="0">
                  <a:solidFill>
                    <a:schemeClr val="bg1"/>
                  </a:solidFill>
                  <a:latin typeface="Montserrat" panose="00000500000000000000" pitchFamily="2" charset="-52"/>
                </a:rPr>
                <a:t>в 1060 ОО писали о неудовлетворительном состоянии условий осуществления образовательной деятельности, например:</a:t>
              </a:r>
            </a:p>
            <a:p>
              <a:r>
                <a:rPr lang="ru-RU" sz="1100" dirty="0">
                  <a:solidFill>
                    <a:schemeClr val="bg1"/>
                  </a:solidFill>
                  <a:latin typeface="Montserrat" panose="00000500000000000000" pitchFamily="2" charset="-52"/>
                </a:rPr>
                <a:t>- родители писали, что учителя не понимают проблемы детей и не идут тем на встречу; </a:t>
              </a:r>
            </a:p>
            <a:p>
              <a:r>
                <a:rPr lang="ru-RU" sz="1100" dirty="0">
                  <a:solidFill>
                    <a:schemeClr val="bg1"/>
                  </a:solidFill>
                  <a:latin typeface="Montserrat" panose="00000500000000000000" pitchFamily="2" charset="-52"/>
                </a:rPr>
                <a:t> - говорили про отсутствие времени у директора для приема родителей и др.</a:t>
              </a:r>
            </a:p>
            <a:p>
              <a:pPr algn="just"/>
              <a:endParaRPr lang="ru-RU" sz="1200" dirty="0">
                <a:solidFill>
                  <a:schemeClr val="bg1"/>
                </a:solidFill>
                <a:latin typeface="Montserrat" panose="00000500000000000000" pitchFamily="2" charset="-52"/>
              </a:endParaRPr>
            </a:p>
            <a:p>
              <a:endParaRPr lang="ru-RU" sz="1100" b="1" dirty="0">
                <a:solidFill>
                  <a:schemeClr val="bg1"/>
                </a:solidFill>
              </a:endParaRPr>
            </a:p>
          </p:txBody>
        </p:sp>
      </p:grpSp>
      <p:sp>
        <p:nvSpPr>
          <p:cNvPr id="9" name="Прямоугольник 8">
            <a:extLst>
              <a:ext uri="{FF2B5EF4-FFF2-40B4-BE49-F238E27FC236}">
                <a16:creationId xmlns:a16="http://schemas.microsoft.com/office/drawing/2014/main" xmlns="" id="{A1DC55BE-DDDE-4327-B977-4B32F79C8A40}"/>
              </a:ext>
            </a:extLst>
          </p:cNvPr>
          <p:cNvSpPr/>
          <p:nvPr/>
        </p:nvSpPr>
        <p:spPr>
          <a:xfrm>
            <a:off x="179512" y="716846"/>
            <a:ext cx="8784978"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Номер слайда 2"/>
          <p:cNvSpPr>
            <a:spLocks noGrp="1"/>
          </p:cNvSpPr>
          <p:nvPr>
            <p:ph type="sldNum" sz="quarter" idx="12"/>
          </p:nvPr>
        </p:nvSpPr>
        <p:spPr/>
        <p:txBody>
          <a:bodyPr/>
          <a:lstStyle/>
          <a:p>
            <a:fld id="{B19B0651-EE4F-4900-A07F-96A6BFA9D0F0}" type="slidenum">
              <a:rPr lang="ru-RU" smtClean="0"/>
              <a:t>14</a:t>
            </a:fld>
            <a:endParaRPr lang="ru-RU"/>
          </a:p>
        </p:txBody>
      </p:sp>
    </p:spTree>
    <p:extLst>
      <p:ext uri="{BB962C8B-B14F-4D97-AF65-F5344CB8AC3E}">
        <p14:creationId xmlns:p14="http://schemas.microsoft.com/office/powerpoint/2010/main" val="262671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descr="Социальная сеть со сплошной заливкой">
            <a:extLst>
              <a:ext uri="{FF2B5EF4-FFF2-40B4-BE49-F238E27FC236}">
                <a16:creationId xmlns:a16="http://schemas.microsoft.com/office/drawing/2014/main" xmlns="" id="{092DC216-35E1-408F-B5F0-2DCBC141F7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4161218" y="-748508"/>
            <a:ext cx="6229829" cy="6229829"/>
          </a:xfrm>
          <a:prstGeom prst="rect">
            <a:avLst/>
          </a:prstGeom>
        </p:spPr>
      </p:pic>
      <p:pic>
        <p:nvPicPr>
          <p:cNvPr id="13" name="Рисунок 12" descr="Социальная сеть со сплошной заливкой">
            <a:extLst>
              <a:ext uri="{FF2B5EF4-FFF2-40B4-BE49-F238E27FC236}">
                <a16:creationId xmlns:a16="http://schemas.microsoft.com/office/drawing/2014/main" xmlns="" id="{32F84889-3C72-4901-BF42-54AA91BBCC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1067536" y="259604"/>
            <a:ext cx="6229829" cy="6229829"/>
          </a:xfrm>
          <a:prstGeom prst="rect">
            <a:avLst/>
          </a:prstGeom>
        </p:spPr>
      </p:pic>
      <p:sp>
        <p:nvSpPr>
          <p:cNvPr id="7" name="TextBox 6"/>
          <p:cNvSpPr txBox="1"/>
          <p:nvPr/>
        </p:nvSpPr>
        <p:spPr>
          <a:xfrm>
            <a:off x="0" y="207342"/>
            <a:ext cx="9144000" cy="461665"/>
          </a:xfrm>
          <a:prstGeom prst="rect">
            <a:avLst/>
          </a:prstGeom>
          <a:noFill/>
        </p:spPr>
        <p:txBody>
          <a:bodyPr wrap="square" rtlCol="0">
            <a:spAutoFit/>
          </a:bodyPr>
          <a:lstStyle/>
          <a:p>
            <a:pPr algn="ctr"/>
            <a:r>
              <a:rPr lang="ru-RU" sz="2400" dirty="0">
                <a:latin typeface="Montserrat SemiBold" panose="00000700000000000000" pitchFamily="2" charset="-52"/>
              </a:rPr>
              <a:t>Основные выводы по результатам </a:t>
            </a:r>
            <a:r>
              <a:rPr lang="ru-RU" sz="2400" dirty="0" smtClean="0">
                <a:latin typeface="Montserrat SemiBold" panose="00000700000000000000" pitchFamily="2" charset="-52"/>
              </a:rPr>
              <a:t>НОКО-2024</a:t>
            </a:r>
            <a:endParaRPr lang="ru-RU" sz="2400" dirty="0">
              <a:latin typeface="Montserrat SemiBold" panose="00000700000000000000" pitchFamily="2" charset="-52"/>
            </a:endParaRPr>
          </a:p>
        </p:txBody>
      </p:sp>
      <p:grpSp>
        <p:nvGrpSpPr>
          <p:cNvPr id="2" name="Группа 1">
            <a:extLst>
              <a:ext uri="{FF2B5EF4-FFF2-40B4-BE49-F238E27FC236}">
                <a16:creationId xmlns:a16="http://schemas.microsoft.com/office/drawing/2014/main" xmlns="" id="{34707E01-60FF-4FC4-B983-4E73911BC4FC}"/>
              </a:ext>
            </a:extLst>
          </p:cNvPr>
          <p:cNvGrpSpPr/>
          <p:nvPr/>
        </p:nvGrpSpPr>
        <p:grpSpPr>
          <a:xfrm>
            <a:off x="323528" y="915566"/>
            <a:ext cx="8640960" cy="3765702"/>
            <a:chOff x="683568" y="1334128"/>
            <a:chExt cx="7776864" cy="3765702"/>
          </a:xfrm>
        </p:grpSpPr>
        <p:sp>
          <p:nvSpPr>
            <p:cNvPr id="10" name="Прямоугольник 9">
              <a:extLst>
                <a:ext uri="{FF2B5EF4-FFF2-40B4-BE49-F238E27FC236}">
                  <a16:creationId xmlns:a16="http://schemas.microsoft.com/office/drawing/2014/main" xmlns="" id="{FF635FCB-94F4-44B0-B94E-EB8E8AA728F4}"/>
                </a:ext>
              </a:extLst>
            </p:cNvPr>
            <p:cNvSpPr/>
            <p:nvPr/>
          </p:nvSpPr>
          <p:spPr>
            <a:xfrm>
              <a:off x="683568" y="1334128"/>
              <a:ext cx="7776864" cy="3765702"/>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781610" y="1766176"/>
              <a:ext cx="7451167" cy="3046988"/>
            </a:xfrm>
            <a:prstGeom prst="rect">
              <a:avLst/>
            </a:prstGeom>
          </p:spPr>
          <p:txBody>
            <a:bodyPr wrap="square">
              <a:spAutoFit/>
            </a:bodyPr>
            <a:lstStyle/>
            <a:p>
              <a:pPr marL="171450" indent="-171450">
                <a:buFont typeface="Wingdings" panose="05000000000000000000" pitchFamily="2" charset="2"/>
                <a:buChar char="§"/>
              </a:pPr>
              <a:r>
                <a:rPr lang="ru-RU" sz="1200" b="1" dirty="0">
                  <a:solidFill>
                    <a:schemeClr val="bg1"/>
                  </a:solidFill>
                  <a:latin typeface="Montserrat" panose="020B0604020202020204" charset="-52"/>
                </a:rPr>
                <a:t>Наиболее высокие оценки </a:t>
              </a:r>
              <a:r>
                <a:rPr lang="ru-RU" sz="1200" dirty="0">
                  <a:solidFill>
                    <a:schemeClr val="bg1"/>
                  </a:solidFill>
                  <a:latin typeface="Montserrat" panose="020B0604020202020204" charset="-52"/>
                </a:rPr>
                <a:t>организации получили по критериям «Открытость и доступность информации об организации» (средний балл 98,38) и «Доброжелательность, вежливость работников организации» (средний балл 95,12).</a:t>
              </a:r>
            </a:p>
            <a:p>
              <a:pPr marL="171450" indent="-171450">
                <a:buFont typeface="Wingdings" panose="05000000000000000000" pitchFamily="2" charset="2"/>
                <a:buChar char="§"/>
              </a:pPr>
              <a:endParaRPr lang="ru-RU" sz="1200" b="1" dirty="0">
                <a:solidFill>
                  <a:schemeClr val="bg1"/>
                </a:solidFill>
                <a:latin typeface="Montserrat" panose="020B0604020202020204" charset="-52"/>
              </a:endParaRPr>
            </a:p>
            <a:p>
              <a:pPr marL="171450" indent="-171450">
                <a:buFont typeface="Wingdings" panose="05000000000000000000" pitchFamily="2" charset="2"/>
                <a:buChar char="§"/>
              </a:pPr>
              <a:r>
                <a:rPr lang="ru-RU" sz="1200" dirty="0">
                  <a:solidFill>
                    <a:schemeClr val="bg1"/>
                  </a:solidFill>
                  <a:latin typeface="Montserrat" panose="020B0604020202020204" charset="-52"/>
                </a:rPr>
                <a:t>По критериям </a:t>
              </a:r>
              <a:r>
                <a:rPr lang="ru-RU" sz="1200" b="1" dirty="0">
                  <a:solidFill>
                    <a:schemeClr val="bg1"/>
                  </a:solidFill>
                  <a:latin typeface="Montserrat" panose="020B0604020202020204" charset="-52"/>
                </a:rPr>
                <a:t>«Комфортность условий </a:t>
              </a:r>
              <a:r>
                <a:rPr lang="ru-RU" sz="1200" b="1" dirty="0" smtClean="0">
                  <a:solidFill>
                    <a:schemeClr val="bg1"/>
                  </a:solidFill>
                  <a:latin typeface="Montserrat" panose="020B0604020202020204" charset="-52"/>
                </a:rPr>
                <a:t>осуществления образовательной деятельности» </a:t>
              </a:r>
              <a:r>
                <a:rPr lang="ru-RU" sz="1200" dirty="0">
                  <a:solidFill>
                    <a:schemeClr val="bg1"/>
                  </a:solidFill>
                  <a:latin typeface="Montserrat" panose="020B0604020202020204" charset="-52"/>
                </a:rPr>
                <a:t>(средний балл 94,88) и </a:t>
              </a:r>
              <a:r>
                <a:rPr lang="ru-RU" sz="1200" b="1" dirty="0">
                  <a:solidFill>
                    <a:schemeClr val="bg1"/>
                  </a:solidFill>
                  <a:latin typeface="Montserrat" panose="020B0604020202020204" charset="-52"/>
                </a:rPr>
                <a:t>«Удовлетворенность условиями осуществления образовательной деятельности» </a:t>
              </a:r>
              <a:r>
                <a:rPr lang="ru-RU" sz="1200" dirty="0">
                  <a:solidFill>
                    <a:schemeClr val="bg1"/>
                  </a:solidFill>
                  <a:latin typeface="Montserrat" panose="020B0604020202020204" charset="-52"/>
                </a:rPr>
                <a:t>(средний балл 92,94). </a:t>
              </a:r>
            </a:p>
            <a:p>
              <a:pPr marL="171450" indent="-171450">
                <a:buFont typeface="Wingdings" panose="05000000000000000000" pitchFamily="2" charset="2"/>
                <a:buChar char="§"/>
              </a:pPr>
              <a:endParaRPr lang="ru-RU" sz="1200" b="1" dirty="0">
                <a:solidFill>
                  <a:schemeClr val="bg1"/>
                </a:solidFill>
                <a:latin typeface="Montserrat" panose="020B0604020202020204" charset="-52"/>
              </a:endParaRPr>
            </a:p>
            <a:p>
              <a:pPr marL="171450" indent="-171450">
                <a:buFont typeface="Wingdings" panose="05000000000000000000" pitchFamily="2" charset="2"/>
                <a:buChar char="§"/>
              </a:pPr>
              <a:r>
                <a:rPr lang="ru-RU" sz="1200" b="1" dirty="0">
                  <a:solidFill>
                    <a:schemeClr val="bg1"/>
                  </a:solidFill>
                  <a:latin typeface="Montserrat" panose="020B0604020202020204" charset="-52"/>
                </a:rPr>
                <a:t>Низкие оценки </a:t>
              </a:r>
              <a:r>
                <a:rPr lang="ru-RU" sz="1200" dirty="0">
                  <a:solidFill>
                    <a:schemeClr val="bg1"/>
                  </a:solidFill>
                  <a:latin typeface="Montserrat" panose="020B0604020202020204" charset="-52"/>
                </a:rPr>
                <a:t>в целом зафиксированы по критерию «</a:t>
              </a:r>
              <a:r>
                <a:rPr lang="ru-RU" sz="1200" b="1" dirty="0">
                  <a:solidFill>
                    <a:schemeClr val="bg1"/>
                  </a:solidFill>
                  <a:latin typeface="Montserrat" panose="020B0604020202020204" charset="-52"/>
                </a:rPr>
                <a:t>Доступность осуществления образовательной деятельности</a:t>
              </a:r>
              <a:r>
                <a:rPr lang="ru-RU" sz="1200" b="1" dirty="0" smtClean="0">
                  <a:solidFill>
                    <a:schemeClr val="bg1"/>
                  </a:solidFill>
                  <a:latin typeface="Montserrat" panose="020B0604020202020204" charset="-52"/>
                </a:rPr>
                <a:t> </a:t>
              </a:r>
              <a:r>
                <a:rPr lang="ru-RU" sz="1200" b="1" dirty="0">
                  <a:solidFill>
                    <a:schemeClr val="bg1"/>
                  </a:solidFill>
                  <a:latin typeface="Montserrat" panose="020B0604020202020204" charset="-52"/>
                </a:rPr>
                <a:t>для инвалидов</a:t>
              </a:r>
              <a:r>
                <a:rPr lang="ru-RU" sz="1200" dirty="0">
                  <a:solidFill>
                    <a:schemeClr val="bg1"/>
                  </a:solidFill>
                  <a:latin typeface="Montserrat" panose="020B0604020202020204" charset="-52"/>
                </a:rPr>
                <a:t>» средний балл в целом по организациям 86,90 балла. </a:t>
              </a:r>
            </a:p>
            <a:p>
              <a:pPr marL="171450" indent="-171450">
                <a:buFont typeface="Wingdings" panose="05000000000000000000" pitchFamily="2" charset="2"/>
                <a:buChar char="§"/>
              </a:pPr>
              <a:endParaRPr lang="ru-RU" sz="1200" b="1" dirty="0">
                <a:solidFill>
                  <a:schemeClr val="bg1"/>
                </a:solidFill>
                <a:latin typeface="Montserrat" panose="020B0604020202020204" charset="-52"/>
              </a:endParaRPr>
            </a:p>
            <a:p>
              <a:pPr marL="171450" indent="-171450">
                <a:buFont typeface="Wingdings" panose="05000000000000000000" pitchFamily="2" charset="2"/>
                <a:buChar char="§"/>
              </a:pPr>
              <a:r>
                <a:rPr lang="ru-RU" sz="1200" dirty="0">
                  <a:solidFill>
                    <a:schemeClr val="bg1"/>
                  </a:solidFill>
                  <a:latin typeface="Montserrat" panose="020B0604020202020204" charset="-52"/>
                </a:rPr>
                <a:t>По результатам проведенной независимой оценки качества оператором будут разработаны индивидуальные рекомендации по устранению выявленных недостатков. Кроме этого оператором проводится работа по оперативному исправлению выявленных недостатков в части работы ОО с сайтом bus.gov.ru и размещения всей необходимой информации на сайт ОО о НОКО. </a:t>
              </a:r>
            </a:p>
          </p:txBody>
        </p:sp>
      </p:grpSp>
      <p:sp>
        <p:nvSpPr>
          <p:cNvPr id="9" name="Прямоугольник 8">
            <a:extLst>
              <a:ext uri="{FF2B5EF4-FFF2-40B4-BE49-F238E27FC236}">
                <a16:creationId xmlns:a16="http://schemas.microsoft.com/office/drawing/2014/main" xmlns="" id="{A1DC55BE-DDDE-4327-B977-4B32F79C8A40}"/>
              </a:ext>
            </a:extLst>
          </p:cNvPr>
          <p:cNvSpPr/>
          <p:nvPr/>
        </p:nvSpPr>
        <p:spPr>
          <a:xfrm>
            <a:off x="683566" y="716846"/>
            <a:ext cx="7776870" cy="95678"/>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Номер слайда 2"/>
          <p:cNvSpPr>
            <a:spLocks noGrp="1"/>
          </p:cNvSpPr>
          <p:nvPr>
            <p:ph type="sldNum" sz="quarter" idx="12"/>
          </p:nvPr>
        </p:nvSpPr>
        <p:spPr/>
        <p:txBody>
          <a:bodyPr/>
          <a:lstStyle/>
          <a:p>
            <a:fld id="{B19B0651-EE4F-4900-A07F-96A6BFA9D0F0}" type="slidenum">
              <a:rPr lang="ru-RU" smtClean="0"/>
              <a:t>15</a:t>
            </a:fld>
            <a:endParaRPr lang="ru-RU"/>
          </a:p>
        </p:txBody>
      </p:sp>
    </p:spTree>
    <p:extLst>
      <p:ext uri="{BB962C8B-B14F-4D97-AF65-F5344CB8AC3E}">
        <p14:creationId xmlns:p14="http://schemas.microsoft.com/office/powerpoint/2010/main" val="3369735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descr="Подключения со сплошной заливкой">
            <a:extLst>
              <a:ext uri="{FF2B5EF4-FFF2-40B4-BE49-F238E27FC236}">
                <a16:creationId xmlns:a16="http://schemas.microsoft.com/office/drawing/2014/main" xmlns="" id="{9AB52A72-EC44-418A-A445-5D671E678F3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942439">
            <a:off x="1091098" y="-710359"/>
            <a:ext cx="6980802" cy="6980802"/>
          </a:xfrm>
          <a:prstGeom prst="rect">
            <a:avLst/>
          </a:prstGeom>
        </p:spPr>
      </p:pic>
      <p:sp>
        <p:nvSpPr>
          <p:cNvPr id="11" name="TextBox 10"/>
          <p:cNvSpPr txBox="1"/>
          <p:nvPr/>
        </p:nvSpPr>
        <p:spPr>
          <a:xfrm>
            <a:off x="454854" y="859648"/>
            <a:ext cx="6061362" cy="3170099"/>
          </a:xfrm>
          <a:prstGeom prst="rect">
            <a:avLst/>
          </a:prstGeom>
          <a:noFill/>
          <a:ln w="19050">
            <a:noFill/>
          </a:ln>
        </p:spPr>
        <p:txBody>
          <a:bodyPr wrap="square" rtlCol="0">
            <a:spAutoFit/>
          </a:bodyPr>
          <a:lstStyle/>
          <a:p>
            <a:r>
              <a:rPr lang="ru-RU" sz="2000" b="1" u="sng" dirty="0" smtClean="0">
                <a:latin typeface="Montserrat" panose="00000500000000000000" pitchFamily="2" charset="-52"/>
              </a:rPr>
              <a:t>РЕКОМЕНДАЦИИ </a:t>
            </a:r>
          </a:p>
          <a:p>
            <a:r>
              <a:rPr lang="ru-RU" sz="2000" b="1" dirty="0" smtClean="0">
                <a:latin typeface="Montserrat" panose="00000500000000000000" pitchFamily="2" charset="-52"/>
              </a:rPr>
              <a:t>по </a:t>
            </a:r>
            <a:r>
              <a:rPr lang="ru-RU" sz="2000" b="1" dirty="0">
                <a:latin typeface="Montserrat" panose="00000500000000000000" pitchFamily="2" charset="-52"/>
              </a:rPr>
              <a:t>разработке планов мероприятий по устранению недостатков, выявленных в ходе проведения независимой оценки качества условий осуществления образовательной деятельности организациями,</a:t>
            </a:r>
            <a:r>
              <a:rPr lang="en-US" sz="2000" b="1" dirty="0">
                <a:latin typeface="Montserrat" panose="00000500000000000000" pitchFamily="2" charset="-52"/>
              </a:rPr>
              <a:t> </a:t>
            </a:r>
            <a:r>
              <a:rPr lang="ru-RU" sz="2000" b="1" dirty="0">
                <a:latin typeface="Montserrat" panose="00000500000000000000" pitchFamily="2" charset="-52"/>
              </a:rPr>
              <a:t>осуществляющими образовательную деятельность,</a:t>
            </a:r>
            <a:r>
              <a:rPr lang="en-US" sz="2000" b="1" dirty="0">
                <a:latin typeface="Montserrat" panose="00000500000000000000" pitchFamily="2" charset="-52"/>
              </a:rPr>
              <a:t> </a:t>
            </a:r>
            <a:r>
              <a:rPr lang="ru-RU" sz="2000" b="1" dirty="0">
                <a:latin typeface="Montserrat" panose="00000500000000000000" pitchFamily="2" charset="-52"/>
              </a:rPr>
              <a:t>расположенными на территории Свердловской области,</a:t>
            </a:r>
            <a:r>
              <a:rPr lang="en-US" sz="2000" b="1" dirty="0">
                <a:latin typeface="Montserrat" panose="00000500000000000000" pitchFamily="2" charset="-52"/>
              </a:rPr>
              <a:t> </a:t>
            </a:r>
            <a:r>
              <a:rPr lang="ru-RU" sz="2000" b="1" dirty="0">
                <a:latin typeface="Montserrat" panose="00000500000000000000" pitchFamily="2" charset="-52"/>
              </a:rPr>
              <a:t>в </a:t>
            </a:r>
            <a:r>
              <a:rPr lang="ru-RU" sz="2000" b="1" dirty="0" smtClean="0">
                <a:latin typeface="Montserrat" panose="00000500000000000000" pitchFamily="2" charset="-52"/>
              </a:rPr>
              <a:t>2024 </a:t>
            </a:r>
            <a:r>
              <a:rPr lang="ru-RU" sz="2000" b="1" dirty="0">
                <a:latin typeface="Montserrat" panose="00000500000000000000" pitchFamily="2" charset="-52"/>
              </a:rPr>
              <a:t>году</a:t>
            </a:r>
          </a:p>
        </p:txBody>
      </p:sp>
      <p:sp>
        <p:nvSpPr>
          <p:cNvPr id="2" name="AutoShape 2" descr="Министерство образования и молодежной политики Свердловской области"/>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latin typeface="Montserrat" panose="00000500000000000000" pitchFamily="2" charset="-52"/>
            </a:endParaRPr>
          </a:p>
        </p:txBody>
      </p:sp>
      <p:grpSp>
        <p:nvGrpSpPr>
          <p:cNvPr id="22" name="Группа 21">
            <a:extLst>
              <a:ext uri="{FF2B5EF4-FFF2-40B4-BE49-F238E27FC236}">
                <a16:creationId xmlns:a16="http://schemas.microsoft.com/office/drawing/2014/main" xmlns="" id="{2980AD61-B4F1-44E8-8E97-32399A7A000C}"/>
              </a:ext>
            </a:extLst>
          </p:cNvPr>
          <p:cNvGrpSpPr/>
          <p:nvPr/>
        </p:nvGrpSpPr>
        <p:grpSpPr>
          <a:xfrm>
            <a:off x="6411345" y="736537"/>
            <a:ext cx="2358997" cy="1174914"/>
            <a:chOff x="4877299" y="3463652"/>
            <a:chExt cx="2358997" cy="1174914"/>
          </a:xfrm>
        </p:grpSpPr>
        <p:sp>
          <p:nvSpPr>
            <p:cNvPr id="6" name="Прямоугольник 5"/>
            <p:cNvSpPr/>
            <p:nvPr/>
          </p:nvSpPr>
          <p:spPr>
            <a:xfrm>
              <a:off x="4877299" y="4130735"/>
              <a:ext cx="2358997" cy="507831"/>
            </a:xfrm>
            <a:prstGeom prst="rect">
              <a:avLst/>
            </a:prstGeom>
          </p:spPr>
          <p:txBody>
            <a:bodyPr wrap="square">
              <a:spAutoFit/>
            </a:bodyPr>
            <a:lstStyle/>
            <a:p>
              <a:pPr algn="ctr">
                <a:spcBef>
                  <a:spcPct val="0"/>
                </a:spcBef>
                <a:defRPr/>
              </a:pPr>
              <a:r>
                <a:rPr lang="ru-RU" sz="900" cap="all" dirty="0">
                  <a:latin typeface="Montserrat" panose="00000500000000000000" pitchFamily="2" charset="-52"/>
                </a:rPr>
                <a:t>Центр гуманитарных, </a:t>
              </a:r>
            </a:p>
            <a:p>
              <a:pPr algn="ctr">
                <a:spcBef>
                  <a:spcPct val="0"/>
                </a:spcBef>
                <a:defRPr/>
              </a:pPr>
              <a:r>
                <a:rPr lang="ru-RU" sz="900" cap="all" dirty="0">
                  <a:latin typeface="Montserrat" panose="00000500000000000000" pitchFamily="2" charset="-52"/>
                </a:rPr>
                <a:t>социально-экономических и политических исследований</a:t>
              </a:r>
            </a:p>
          </p:txBody>
        </p:sp>
        <p:pic>
          <p:nvPicPr>
            <p:cNvPr id="15" name="Рисунок 14">
              <a:extLst>
                <a:ext uri="{FF2B5EF4-FFF2-40B4-BE49-F238E27FC236}">
                  <a16:creationId xmlns:a16="http://schemas.microsoft.com/office/drawing/2014/main" xmlns="" id="{8DCBB35B-E23E-47DA-A4B6-863BFD8A330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5779530" y="3463652"/>
              <a:ext cx="554535" cy="617144"/>
            </a:xfrm>
            <a:prstGeom prst="rect">
              <a:avLst/>
            </a:prstGeom>
          </p:spPr>
        </p:pic>
      </p:grpSp>
      <p:sp>
        <p:nvSpPr>
          <p:cNvPr id="19" name="Прямоугольник 18">
            <a:extLst>
              <a:ext uri="{FF2B5EF4-FFF2-40B4-BE49-F238E27FC236}">
                <a16:creationId xmlns:a16="http://schemas.microsoft.com/office/drawing/2014/main" xmlns="" id="{788D6116-1996-4F3F-84FA-314F13AD112C}"/>
              </a:ext>
            </a:extLst>
          </p:cNvPr>
          <p:cNvSpPr/>
          <p:nvPr/>
        </p:nvSpPr>
        <p:spPr>
          <a:xfrm rot="16200000">
            <a:off x="-1862167" y="2404100"/>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latin typeface="Montserrat" panose="00000500000000000000" pitchFamily="2" charset="-52"/>
            </a:endParaRPr>
          </a:p>
        </p:txBody>
      </p:sp>
      <p:grpSp>
        <p:nvGrpSpPr>
          <p:cNvPr id="5" name="Группа 4">
            <a:extLst>
              <a:ext uri="{FF2B5EF4-FFF2-40B4-BE49-F238E27FC236}">
                <a16:creationId xmlns:a16="http://schemas.microsoft.com/office/drawing/2014/main" xmlns="" id="{B5978D88-75DC-4B6C-8B3A-AD0AE0E83FE3}"/>
              </a:ext>
            </a:extLst>
          </p:cNvPr>
          <p:cNvGrpSpPr/>
          <p:nvPr/>
        </p:nvGrpSpPr>
        <p:grpSpPr>
          <a:xfrm>
            <a:off x="6411345" y="2780042"/>
            <a:ext cx="2358997" cy="1172074"/>
            <a:chOff x="1116078" y="3466492"/>
            <a:chExt cx="2358997" cy="1172074"/>
          </a:xfrm>
        </p:grpSpPr>
        <p:sp>
          <p:nvSpPr>
            <p:cNvPr id="3" name="Прямоугольник 2"/>
            <p:cNvSpPr/>
            <p:nvPr/>
          </p:nvSpPr>
          <p:spPr>
            <a:xfrm>
              <a:off x="1116078" y="4130735"/>
              <a:ext cx="2358997" cy="507831"/>
            </a:xfrm>
            <a:prstGeom prst="rect">
              <a:avLst/>
            </a:prstGeom>
          </p:spPr>
          <p:txBody>
            <a:bodyPr wrap="square">
              <a:spAutoFit/>
            </a:bodyPr>
            <a:lstStyle/>
            <a:p>
              <a:pPr algn="ctr"/>
              <a:r>
                <a:rPr lang="ru-RU" sz="900" cap="all" dirty="0">
                  <a:latin typeface="Montserrat" panose="00000500000000000000" pitchFamily="2" charset="-52"/>
                </a:rPr>
                <a:t>Министерство образования и молодежной политики Свердловской области</a:t>
              </a:r>
            </a:p>
          </p:txBody>
        </p:sp>
        <p:pic>
          <p:nvPicPr>
            <p:cNvPr id="4" name="Picture 2" descr="Министерство образования и молодежной политики Свердловской области.  Логотип - Фотографии с меткой «рисунки» | Земля Мастеров">
              <a:extLst>
                <a:ext uri="{FF2B5EF4-FFF2-40B4-BE49-F238E27FC236}">
                  <a16:creationId xmlns:a16="http://schemas.microsoft.com/office/drawing/2014/main" xmlns="" id="{24A42D2D-F808-42D3-940C-A8187A866A1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9149" y="3466492"/>
              <a:ext cx="832855" cy="61430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75005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587186" y="-1347442"/>
            <a:ext cx="8555466" cy="8555466"/>
          </a:xfrm>
          <a:prstGeom prst="rect">
            <a:avLst/>
          </a:prstGeom>
        </p:spPr>
      </p:pic>
      <p:sp>
        <p:nvSpPr>
          <p:cNvPr id="4" name="Прямоугольник 3"/>
          <p:cNvSpPr/>
          <p:nvPr/>
        </p:nvSpPr>
        <p:spPr>
          <a:xfrm>
            <a:off x="305762" y="837456"/>
            <a:ext cx="8532475" cy="600164"/>
          </a:xfrm>
          <a:prstGeom prst="rect">
            <a:avLst/>
          </a:prstGeom>
        </p:spPr>
        <p:txBody>
          <a:bodyPr wrap="square">
            <a:spAutoFit/>
          </a:bodyPr>
          <a:lstStyle/>
          <a:p>
            <a:pPr algn="ctr"/>
            <a:r>
              <a:rPr lang="ru-RU" sz="1100" dirty="0">
                <a:latin typeface="Montserrat" panose="00000500000000000000" pitchFamily="2" charset="-52"/>
              </a:rPr>
              <a:t>Нормативно-правовое обеспечение</a:t>
            </a:r>
            <a:r>
              <a:rPr lang="en-US" sz="1100" dirty="0">
                <a:latin typeface="Montserrat" panose="00000500000000000000" pitchFamily="2" charset="-52"/>
              </a:rPr>
              <a:t> </a:t>
            </a:r>
            <a:r>
              <a:rPr lang="ru-RU" sz="1100" dirty="0">
                <a:latin typeface="Montserrat" panose="00000500000000000000" pitchFamily="2" charset="-52"/>
              </a:rPr>
              <a:t>проведения независимой оценки качества условий осуществления образовательной деятельности</a:t>
            </a:r>
            <a:r>
              <a:rPr lang="en-US" sz="1100" dirty="0">
                <a:latin typeface="Montserrat" panose="00000500000000000000" pitchFamily="2" charset="-52"/>
              </a:rPr>
              <a:t> </a:t>
            </a:r>
            <a:r>
              <a:rPr lang="ru-RU" sz="1100" dirty="0">
                <a:latin typeface="Montserrat" panose="00000500000000000000" pitchFamily="2" charset="-52"/>
              </a:rPr>
              <a:t>в части составления, утверждения и загрузки на Официальный сайт ГМУ bus.gov.ru</a:t>
            </a:r>
            <a:r>
              <a:rPr lang="en-US" sz="1100" dirty="0">
                <a:latin typeface="Montserrat" panose="00000500000000000000" pitchFamily="2" charset="-52"/>
              </a:rPr>
              <a:t> </a:t>
            </a:r>
            <a:r>
              <a:rPr lang="ru-RU" sz="1100" dirty="0">
                <a:latin typeface="Montserrat" panose="00000500000000000000" pitchFamily="2" charset="-52"/>
              </a:rPr>
              <a:t>планов мероприятий по устранению недостатков, выявленных в ходе проведения НОК УООД</a:t>
            </a:r>
          </a:p>
        </p:txBody>
      </p:sp>
      <p:grpSp>
        <p:nvGrpSpPr>
          <p:cNvPr id="2" name="Группа 1">
            <a:extLst>
              <a:ext uri="{FF2B5EF4-FFF2-40B4-BE49-F238E27FC236}">
                <a16:creationId xmlns:a16="http://schemas.microsoft.com/office/drawing/2014/main" xmlns="" id="{34707E01-60FF-4FC4-B983-4E73911BC4FC}"/>
              </a:ext>
            </a:extLst>
          </p:cNvPr>
          <p:cNvGrpSpPr/>
          <p:nvPr/>
        </p:nvGrpSpPr>
        <p:grpSpPr>
          <a:xfrm>
            <a:off x="157156" y="1610205"/>
            <a:ext cx="6336458" cy="3121786"/>
            <a:chOff x="683568" y="1605268"/>
            <a:chExt cx="7776863" cy="3223423"/>
          </a:xfrm>
        </p:grpSpPr>
        <p:sp>
          <p:nvSpPr>
            <p:cNvPr id="10" name="Прямоугольник 9">
              <a:extLst>
                <a:ext uri="{FF2B5EF4-FFF2-40B4-BE49-F238E27FC236}">
                  <a16:creationId xmlns:a16="http://schemas.microsoft.com/office/drawing/2014/main" xmlns="" id="{FF635FCB-94F4-44B0-B94E-EB8E8AA728F4}"/>
                </a:ext>
              </a:extLst>
            </p:cNvPr>
            <p:cNvSpPr/>
            <p:nvPr/>
          </p:nvSpPr>
          <p:spPr>
            <a:xfrm>
              <a:off x="683568" y="1605268"/>
              <a:ext cx="7776863" cy="3223423"/>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050" dirty="0">
                <a:latin typeface="Montserrat" panose="00000500000000000000" pitchFamily="2" charset="-52"/>
              </a:endParaRPr>
            </a:p>
          </p:txBody>
        </p:sp>
        <p:sp>
          <p:nvSpPr>
            <p:cNvPr id="8" name="Прямоугольник 7"/>
            <p:cNvSpPr/>
            <p:nvPr/>
          </p:nvSpPr>
          <p:spPr>
            <a:xfrm>
              <a:off x="854990" y="1802784"/>
              <a:ext cx="7434020" cy="2828392"/>
            </a:xfrm>
            <a:prstGeom prst="rect">
              <a:avLst/>
            </a:prstGeom>
          </p:spPr>
          <p:txBody>
            <a:bodyPr wrap="square">
              <a:spAutoFit/>
            </a:bodyPr>
            <a:lstStyle/>
            <a:p>
              <a:pPr algn="just"/>
              <a:r>
                <a:rPr lang="ru-RU" sz="1050" dirty="0">
                  <a:solidFill>
                    <a:schemeClr val="bg1"/>
                  </a:solidFill>
                  <a:latin typeface="Montserrat" panose="00000500000000000000" pitchFamily="2" charset="-52"/>
                </a:rPr>
                <a:t>С перечнем нормативно-правовых актов, регламентирующих процедуру проведения НОК УООД, подробно можно ознакомиться </a:t>
              </a:r>
              <a:r>
                <a:rPr lang="ru-RU" sz="1050" b="1" dirty="0">
                  <a:solidFill>
                    <a:schemeClr val="bg1"/>
                  </a:solidFill>
                  <a:latin typeface="Montserrat" panose="00000500000000000000" pitchFamily="2" charset="-52"/>
                </a:rPr>
                <a:t>на официальном сайте Министерства образования и молодежной политики Свердловской области </a:t>
              </a:r>
              <a:r>
                <a:rPr lang="en-US" sz="1050" dirty="0">
                  <a:solidFill>
                    <a:schemeClr val="bg1"/>
                  </a:solidFill>
                  <a:latin typeface="Montserrat" panose="00000500000000000000" pitchFamily="2" charset="-52"/>
                </a:rPr>
                <a:t>minobraz.egov66.ru</a:t>
              </a:r>
              <a:r>
                <a:rPr lang="ru-RU" sz="1050" dirty="0">
                  <a:solidFill>
                    <a:schemeClr val="bg1"/>
                  </a:solidFill>
                  <a:latin typeface="Montserrat" panose="00000500000000000000" pitchFamily="2" charset="-52"/>
                </a:rPr>
                <a:t> в разделе </a:t>
              </a:r>
              <a:r>
                <a:rPr lang="ru-RU" sz="1050" b="1" dirty="0">
                  <a:solidFill>
                    <a:schemeClr val="bg1"/>
                  </a:solidFill>
                  <a:latin typeface="Montserrat" panose="00000500000000000000" pitchFamily="2" charset="-52"/>
                </a:rPr>
                <a:t>«Оценка качества образования»</a:t>
              </a:r>
              <a:r>
                <a:rPr lang="ru-RU" sz="1050" dirty="0">
                  <a:solidFill>
                    <a:schemeClr val="bg1"/>
                  </a:solidFill>
                  <a:latin typeface="Montserrat" panose="00000500000000000000" pitchFamily="2" charset="-52"/>
                </a:rPr>
                <a:t>, подразделы:</a:t>
              </a:r>
            </a:p>
            <a:p>
              <a:endParaRPr lang="ru-RU" sz="1050" b="0" strike="noStrike" spc="-1" dirty="0">
                <a:latin typeface="Montserrat" panose="00000500000000000000" pitchFamily="2" charset="-52"/>
                <a:cs typeface="Calibri" panose="020F0502020204030204" pitchFamily="34" charset="0"/>
              </a:endParaRPr>
            </a:p>
            <a:p>
              <a:r>
                <a:rPr lang="ru-RU" sz="1050" b="1" dirty="0">
                  <a:solidFill>
                    <a:schemeClr val="bg1"/>
                  </a:solidFill>
                  <a:latin typeface="Montserrat" panose="00000500000000000000" pitchFamily="2" charset="-52"/>
                </a:rPr>
                <a:t>1. Федеральная правовая база по вопросам независимой оценки качества</a:t>
              </a:r>
            </a:p>
            <a:p>
              <a:pPr>
                <a:spcBef>
                  <a:spcPts val="567"/>
                </a:spcBef>
                <a:spcAft>
                  <a:spcPts val="567"/>
                </a:spcAft>
              </a:pPr>
              <a:r>
                <a:rPr lang="ru-RU" sz="1050" dirty="0">
                  <a:solidFill>
                    <a:schemeClr val="bg1"/>
                  </a:solidFill>
                  <a:latin typeface="Montserrat" panose="00000500000000000000" pitchFamily="2" charset="-52"/>
                </a:rPr>
                <a:t>https://minobraz.egov66.ru/site/item?id=2703</a:t>
              </a:r>
            </a:p>
            <a:p>
              <a:endParaRPr lang="ru-RU" sz="1050" b="0" strike="noStrike" spc="-1" dirty="0">
                <a:latin typeface="Montserrat" panose="00000500000000000000" pitchFamily="2" charset="-52"/>
                <a:cs typeface="Calibri" panose="020F0502020204030204" pitchFamily="34" charset="0"/>
              </a:endParaRPr>
            </a:p>
            <a:p>
              <a:r>
                <a:rPr lang="ru-RU" sz="1050" b="1" dirty="0">
                  <a:solidFill>
                    <a:schemeClr val="bg1"/>
                  </a:solidFill>
                  <a:latin typeface="Montserrat" panose="00000500000000000000" pitchFamily="2" charset="-52"/>
                </a:rPr>
                <a:t>2.  Общественный совет по проведению независимой оценки качества</a:t>
              </a:r>
            </a:p>
            <a:p>
              <a:pPr>
                <a:spcBef>
                  <a:spcPts val="567"/>
                </a:spcBef>
                <a:spcAft>
                  <a:spcPts val="567"/>
                </a:spcAft>
              </a:pPr>
              <a:r>
                <a:rPr lang="ru-RU" sz="1050" dirty="0">
                  <a:solidFill>
                    <a:schemeClr val="bg1"/>
                  </a:solidFill>
                  <a:latin typeface="Montserrat" panose="00000500000000000000" pitchFamily="2" charset="-52"/>
                </a:rPr>
                <a:t>https://minobraz.egov66.ru/site/item?id=2702</a:t>
              </a:r>
            </a:p>
            <a:p>
              <a:endParaRPr lang="ru-RU" sz="1050" b="0" strike="noStrike" spc="-1" dirty="0">
                <a:latin typeface="Montserrat" panose="00000500000000000000" pitchFamily="2" charset="-52"/>
                <a:cs typeface="Calibri" panose="020F0502020204030204" pitchFamily="34" charset="0"/>
              </a:endParaRPr>
            </a:p>
            <a:p>
              <a:r>
                <a:rPr lang="ru-RU" sz="1050" b="1" dirty="0">
                  <a:solidFill>
                    <a:schemeClr val="bg1"/>
                  </a:solidFill>
                  <a:latin typeface="Montserrat" panose="00000500000000000000" pitchFamily="2" charset="-52"/>
                </a:rPr>
                <a:t>3. Приказы Министерства образования и молодежной политики Свердловской области по вопросам независимой оценки качества</a:t>
              </a:r>
            </a:p>
            <a:p>
              <a:pPr>
                <a:spcBef>
                  <a:spcPts val="567"/>
                </a:spcBef>
                <a:spcAft>
                  <a:spcPts val="567"/>
                </a:spcAft>
              </a:pPr>
              <a:r>
                <a:rPr lang="ru-RU" sz="1050" dirty="0">
                  <a:solidFill>
                    <a:schemeClr val="bg1"/>
                  </a:solidFill>
                  <a:latin typeface="Montserrat" panose="00000500000000000000" pitchFamily="2" charset="-52"/>
                </a:rPr>
                <a:t>https://minobraz.egov66.ru/site/item?id=3791</a:t>
              </a:r>
            </a:p>
          </p:txBody>
        </p:sp>
      </p:grpSp>
      <p:grpSp>
        <p:nvGrpSpPr>
          <p:cNvPr id="3" name="Группа 2">
            <a:extLst>
              <a:ext uri="{FF2B5EF4-FFF2-40B4-BE49-F238E27FC236}">
                <a16:creationId xmlns:a16="http://schemas.microsoft.com/office/drawing/2014/main" xmlns="" id="{02C7B2E9-8C1C-42EE-8DE5-1C3560CF4C1B}"/>
              </a:ext>
            </a:extLst>
          </p:cNvPr>
          <p:cNvGrpSpPr/>
          <p:nvPr/>
        </p:nvGrpSpPr>
        <p:grpSpPr>
          <a:xfrm>
            <a:off x="6394557" y="1610205"/>
            <a:ext cx="2592288" cy="3121784"/>
            <a:chOff x="5827025" y="1347614"/>
            <a:chExt cx="3137463" cy="3646966"/>
          </a:xfrm>
        </p:grpSpPr>
        <p:sp>
          <p:nvSpPr>
            <p:cNvPr id="12" name="Прямоугольник 11">
              <a:extLst>
                <a:ext uri="{FF2B5EF4-FFF2-40B4-BE49-F238E27FC236}">
                  <a16:creationId xmlns:a16="http://schemas.microsoft.com/office/drawing/2014/main" xmlns="" id="{97188E11-543B-41E1-AF30-ED50D29C0143}"/>
                </a:ext>
              </a:extLst>
            </p:cNvPr>
            <p:cNvSpPr/>
            <p:nvPr/>
          </p:nvSpPr>
          <p:spPr>
            <a:xfrm>
              <a:off x="5827025" y="1347614"/>
              <a:ext cx="3137463" cy="364696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050" b="1" dirty="0">
                <a:latin typeface="Montserrat" panose="00000500000000000000" pitchFamily="2" charset="-52"/>
              </a:endParaRPr>
            </a:p>
          </p:txBody>
        </p:sp>
        <p:pic>
          <p:nvPicPr>
            <p:cNvPr id="11" name="Рисунок 10">
              <a:extLst>
                <a:ext uri="{FF2B5EF4-FFF2-40B4-BE49-F238E27FC236}">
                  <a16:creationId xmlns:a16="http://schemas.microsoft.com/office/drawing/2014/main" xmlns="" id="{21E39436-2BC5-49D8-9FDE-AFDD5B874908}"/>
                </a:ext>
              </a:extLst>
            </p:cNvPr>
            <p:cNvPicPr/>
            <p:nvPr/>
          </p:nvPicPr>
          <p:blipFill>
            <a:blip r:embed="rId4" cstate="print"/>
            <a:stretch/>
          </p:blipFill>
          <p:spPr>
            <a:xfrm>
              <a:off x="5946914" y="1444046"/>
              <a:ext cx="2897685" cy="3454103"/>
            </a:xfrm>
            <a:prstGeom prst="rect">
              <a:avLst/>
            </a:prstGeom>
            <a:ln w="76200">
              <a:noFill/>
              <a:prstDash val="lgDash"/>
            </a:ln>
          </p:spPr>
        </p:pic>
      </p:grpSp>
      <p:grpSp>
        <p:nvGrpSpPr>
          <p:cNvPr id="13" name="Группа 12">
            <a:extLst>
              <a:ext uri="{FF2B5EF4-FFF2-40B4-BE49-F238E27FC236}">
                <a16:creationId xmlns:a16="http://schemas.microsoft.com/office/drawing/2014/main" xmlns="" id="{4EDC25DB-7B52-4EA8-82AC-FA0BA7B3006F}"/>
              </a:ext>
            </a:extLst>
          </p:cNvPr>
          <p:cNvGrpSpPr/>
          <p:nvPr/>
        </p:nvGrpSpPr>
        <p:grpSpPr>
          <a:xfrm>
            <a:off x="157156" y="221274"/>
            <a:ext cx="8829689" cy="504057"/>
            <a:chOff x="157156" y="221274"/>
            <a:chExt cx="8829689" cy="504057"/>
          </a:xfrm>
        </p:grpSpPr>
        <p:sp>
          <p:nvSpPr>
            <p:cNvPr id="15" name="Прямоугольник 14">
              <a:extLst>
                <a:ext uri="{FF2B5EF4-FFF2-40B4-BE49-F238E27FC236}">
                  <a16:creationId xmlns:a16="http://schemas.microsoft.com/office/drawing/2014/main" xmlns="" id="{DB268ED6-23E7-448E-A6E1-2C934ADB83E5}"/>
                </a:ext>
              </a:extLst>
            </p:cNvPr>
            <p:cNvSpPr/>
            <p:nvPr/>
          </p:nvSpPr>
          <p:spPr>
            <a:xfrm>
              <a:off x="157156" y="221274"/>
              <a:ext cx="8829689" cy="504057"/>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latin typeface="Montserrat" panose="00000500000000000000" pitchFamily="2" charset="-52"/>
              </a:endParaRPr>
            </a:p>
          </p:txBody>
        </p:sp>
        <p:sp>
          <p:nvSpPr>
            <p:cNvPr id="16" name="TextBox 15">
              <a:extLst>
                <a:ext uri="{FF2B5EF4-FFF2-40B4-BE49-F238E27FC236}">
                  <a16:creationId xmlns:a16="http://schemas.microsoft.com/office/drawing/2014/main" xmlns="" id="{52505031-FB31-47E2-90A5-96D1CDB38DA1}"/>
                </a:ext>
              </a:extLst>
            </p:cNvPr>
            <p:cNvSpPr txBox="1"/>
            <p:nvPr/>
          </p:nvSpPr>
          <p:spPr>
            <a:xfrm>
              <a:off x="280327" y="302486"/>
              <a:ext cx="8583346" cy="341632"/>
            </a:xfrm>
            <a:prstGeom prst="rect">
              <a:avLst/>
            </a:prstGeom>
            <a:noFill/>
          </p:spPr>
          <p:txBody>
            <a:bodyPr wrap="square" rtlCol="0">
              <a:spAutoFit/>
            </a:bodyPr>
            <a:lstStyle/>
            <a:p>
              <a:pPr algn="ctr">
                <a:lnSpc>
                  <a:spcPct val="90000"/>
                </a:lnSpc>
              </a:pPr>
              <a:r>
                <a:rPr lang="ru-RU" b="1" dirty="0">
                  <a:latin typeface="Montserrat" panose="00000500000000000000" pitchFamily="2" charset="-52"/>
                </a:rPr>
                <a:t>Нормативно-правовая база</a:t>
              </a:r>
            </a:p>
          </p:txBody>
        </p:sp>
      </p:grpSp>
    </p:spTree>
    <p:extLst>
      <p:ext uri="{BB962C8B-B14F-4D97-AF65-F5344CB8AC3E}">
        <p14:creationId xmlns:p14="http://schemas.microsoft.com/office/powerpoint/2010/main" val="3464881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1812448">
            <a:off x="587186" y="-1347442"/>
            <a:ext cx="8555466" cy="8555466"/>
          </a:xfrm>
          <a:prstGeom prst="rect">
            <a:avLst/>
          </a:prstGeom>
        </p:spPr>
      </p:pic>
      <p:sp>
        <p:nvSpPr>
          <p:cNvPr id="4" name="Прямоугольник 3"/>
          <p:cNvSpPr/>
          <p:nvPr/>
        </p:nvSpPr>
        <p:spPr>
          <a:xfrm>
            <a:off x="1014902" y="152621"/>
            <a:ext cx="7114196" cy="523220"/>
          </a:xfrm>
          <a:prstGeom prst="rect">
            <a:avLst/>
          </a:prstGeom>
        </p:spPr>
        <p:txBody>
          <a:bodyPr wrap="square">
            <a:spAutoFit/>
          </a:bodyPr>
          <a:lstStyle/>
          <a:p>
            <a:pPr algn="ctr"/>
            <a:r>
              <a:rPr lang="ru-RU" sz="1400" b="1" dirty="0">
                <a:latin typeface="Montserrat" panose="00000500000000000000" pitchFamily="2" charset="-52"/>
              </a:rPr>
              <a:t>Порядок предоставления планов мероприятий по устранению </a:t>
            </a:r>
            <a:r>
              <a:rPr lang="ru-RU" sz="1400" b="1" dirty="0" smtClean="0">
                <a:latin typeface="Montserrat" panose="00000500000000000000" pitchFamily="2" charset="-52"/>
              </a:rPr>
              <a:t>недостатков</a:t>
            </a:r>
            <a:endParaRPr lang="ru-RU" sz="1400" b="1" dirty="0">
              <a:latin typeface="Montserrat" panose="00000500000000000000" pitchFamily="2" charset="-52"/>
            </a:endParaRPr>
          </a:p>
        </p:txBody>
      </p:sp>
      <p:grpSp>
        <p:nvGrpSpPr>
          <p:cNvPr id="2" name="Группа 1">
            <a:extLst>
              <a:ext uri="{FF2B5EF4-FFF2-40B4-BE49-F238E27FC236}">
                <a16:creationId xmlns:a16="http://schemas.microsoft.com/office/drawing/2014/main" xmlns="" id="{34707E01-60FF-4FC4-B983-4E73911BC4FC}"/>
              </a:ext>
            </a:extLst>
          </p:cNvPr>
          <p:cNvGrpSpPr/>
          <p:nvPr/>
        </p:nvGrpSpPr>
        <p:grpSpPr>
          <a:xfrm>
            <a:off x="157155" y="787232"/>
            <a:ext cx="8829689" cy="4016633"/>
            <a:chOff x="683567" y="618999"/>
            <a:chExt cx="7776863" cy="5662344"/>
          </a:xfrm>
        </p:grpSpPr>
        <p:sp>
          <p:nvSpPr>
            <p:cNvPr id="10" name="Прямоугольник 9">
              <a:extLst>
                <a:ext uri="{FF2B5EF4-FFF2-40B4-BE49-F238E27FC236}">
                  <a16:creationId xmlns:a16="http://schemas.microsoft.com/office/drawing/2014/main" xmlns="" id="{FF635FCB-94F4-44B0-B94E-EB8E8AA728F4}"/>
                </a:ext>
              </a:extLst>
            </p:cNvPr>
            <p:cNvSpPr/>
            <p:nvPr/>
          </p:nvSpPr>
          <p:spPr>
            <a:xfrm>
              <a:off x="683567" y="618999"/>
              <a:ext cx="7776863" cy="566234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846416" y="679244"/>
              <a:ext cx="7451167" cy="5217407"/>
            </a:xfrm>
            <a:prstGeom prst="rect">
              <a:avLst/>
            </a:prstGeom>
          </p:spPr>
          <p:txBody>
            <a:bodyPr wrap="square" anchor="ctr">
              <a:spAutoFit/>
            </a:bodyPr>
            <a:lstStyle/>
            <a:p>
              <a:pPr marL="0" marR="0" lvl="0" indent="0" algn="just" defTabSz="914400" rtl="0" eaLnBrk="1" fontAlgn="auto" latinLnBrk="0" hangingPunct="1">
                <a:spcBef>
                  <a:spcPts val="0"/>
                </a:spcBef>
                <a:spcAft>
                  <a:spcPts val="0"/>
                </a:spcAft>
                <a:buClrTx/>
                <a:buSzTx/>
                <a:buFontTx/>
                <a:buNone/>
                <a:tabLst/>
                <a:defRPr/>
              </a:pPr>
              <a:endParaRPr lang="ru-RU" sz="1050" dirty="0" smtClean="0">
                <a:solidFill>
                  <a:schemeClr val="bg1"/>
                </a:solidFill>
                <a:latin typeface="Montserrat" panose="00000500000000000000" pitchFamily="2" charset="-52"/>
              </a:endParaRPr>
            </a:p>
            <a:p>
              <a:pPr marL="228600" lvl="0" indent="-228600" algn="just">
                <a:buFont typeface="+mj-lt"/>
                <a:buAutoNum type="arabicPeriod"/>
                <a:defRPr/>
              </a:pPr>
              <a:r>
                <a:rPr lang="ru-RU" sz="1200" dirty="0" smtClean="0">
                  <a:solidFill>
                    <a:schemeClr val="bg1"/>
                  </a:solidFill>
                  <a:latin typeface="Montserrat" panose="020B0604020202020204" charset="-52"/>
                </a:rPr>
                <a:t>До 15.10.2024 </a:t>
              </a:r>
              <a:r>
                <a:rPr lang="ru-RU" sz="1200" dirty="0">
                  <a:solidFill>
                    <a:schemeClr val="bg1"/>
                  </a:solidFill>
                  <a:latin typeface="Montserrat" panose="020B0604020202020204" charset="-52"/>
                </a:rPr>
                <a:t>все ОО получат от оператора </a:t>
              </a:r>
              <a:r>
                <a:rPr lang="ru-RU" sz="1200" dirty="0" smtClean="0">
                  <a:solidFill>
                    <a:schemeClr val="bg1"/>
                  </a:solidFill>
                  <a:latin typeface="Montserrat" panose="020B0604020202020204" charset="-52"/>
                </a:rPr>
                <a:t>НОКО-2024 </a:t>
              </a:r>
              <a:r>
                <a:rPr lang="ru-RU" sz="1200" dirty="0">
                  <a:solidFill>
                    <a:schemeClr val="bg1"/>
                  </a:solidFill>
                  <a:latin typeface="Montserrat" panose="020B0604020202020204" charset="-52"/>
                </a:rPr>
                <a:t>индивидуальные рекомендации для подготовки планов. В составе письма будут следующие материалы: Информационное письмо от оператора НОКО, инструкция по составлению планов, индивидуальные рекомендации. Эти материалы будут направленны индивидуально в каждую ОО на официальный эл. адрес, а также в орган местного самоуправления. Материалы будут отправлены с почты nok2@gepicentr.ru. </a:t>
              </a:r>
            </a:p>
            <a:p>
              <a:pPr marL="228600" lvl="0" indent="-228600" algn="just">
                <a:buFont typeface="+mj-lt"/>
                <a:buAutoNum type="arabicPeriod"/>
                <a:defRPr/>
              </a:pPr>
              <a:r>
                <a:rPr lang="ru-RU" sz="1200" dirty="0" smtClean="0">
                  <a:solidFill>
                    <a:schemeClr val="bg1"/>
                  </a:solidFill>
                  <a:latin typeface="Montserrat" panose="020B0604020202020204" charset="-52"/>
                </a:rPr>
                <a:t>После </a:t>
              </a:r>
              <a:r>
                <a:rPr lang="ru-RU" sz="1200" dirty="0">
                  <a:solidFill>
                    <a:schemeClr val="bg1"/>
                  </a:solidFill>
                  <a:latin typeface="Montserrat" panose="020B0604020202020204" charset="-52"/>
                </a:rPr>
                <a:t>получения вышеуказанных материалов </a:t>
              </a:r>
              <a:r>
                <a:rPr lang="ru-RU" sz="1200" b="1" dirty="0">
                  <a:solidFill>
                    <a:schemeClr val="bg1"/>
                  </a:solidFill>
                  <a:latin typeface="Montserrat" panose="020B0604020202020204" charset="-52"/>
                </a:rPr>
                <a:t>руководитель ОО должен проконтролировать своевременное</a:t>
              </a:r>
              <a:r>
                <a:rPr lang="ru-RU" sz="1200" dirty="0">
                  <a:solidFill>
                    <a:schemeClr val="bg1"/>
                  </a:solidFill>
                  <a:latin typeface="Montserrat" panose="020B0604020202020204" charset="-52"/>
                </a:rPr>
                <a:t> составление плана по устранению недостатков, утвердить план у учредителя и в срок </a:t>
              </a:r>
              <a:r>
                <a:rPr lang="ru-RU" sz="1200" b="1" dirty="0">
                  <a:solidFill>
                    <a:schemeClr val="bg1"/>
                  </a:solidFill>
                  <a:latin typeface="Montserrat" panose="020B0604020202020204" charset="-52"/>
                </a:rPr>
                <a:t>до </a:t>
              </a:r>
              <a:r>
                <a:rPr lang="ru-RU" sz="1200" b="1" dirty="0" smtClean="0">
                  <a:solidFill>
                    <a:schemeClr val="bg1"/>
                  </a:solidFill>
                  <a:latin typeface="Montserrat" panose="020B0604020202020204" charset="-52"/>
                </a:rPr>
                <a:t>01.11.2024 включительно </a:t>
              </a:r>
              <a:r>
                <a:rPr lang="ru-RU" sz="1200" dirty="0" smtClean="0">
                  <a:solidFill>
                    <a:schemeClr val="bg1"/>
                  </a:solidFill>
                  <a:latin typeface="Montserrat" panose="020B0604020202020204" charset="-52"/>
                </a:rPr>
                <a:t>направить </a:t>
              </a:r>
              <a:r>
                <a:rPr lang="ru-RU" sz="1200" dirty="0">
                  <a:solidFill>
                    <a:schemeClr val="bg1"/>
                  </a:solidFill>
                  <a:latin typeface="Montserrat" panose="020B0604020202020204" charset="-52"/>
                </a:rPr>
                <a:t>комплект необходимых материалов именно в тех форматах, которые указаны ниже:</a:t>
              </a:r>
            </a:p>
            <a:p>
              <a:pPr marL="628650" lvl="1" indent="-171450" algn="just">
                <a:buFont typeface="Arial" panose="020B0604020202020204" pitchFamily="34" charset="0"/>
                <a:buChar char="•"/>
                <a:defRPr/>
              </a:pPr>
              <a:r>
                <a:rPr lang="ru-RU" sz="1200" b="1" dirty="0">
                  <a:solidFill>
                    <a:schemeClr val="bg1"/>
                  </a:solidFill>
                  <a:latin typeface="Montserrat" panose="020B0604020202020204" charset="-52"/>
                </a:rPr>
                <a:t>планы мероприятий </a:t>
              </a:r>
              <a:r>
                <a:rPr lang="ru-RU" sz="1200" dirty="0">
                  <a:solidFill>
                    <a:schemeClr val="bg1"/>
                  </a:solidFill>
                  <a:latin typeface="Montserrat" panose="020B0604020202020204" charset="-52"/>
                </a:rPr>
                <a:t>— XLSX / XLS  (</a:t>
              </a:r>
              <a:r>
                <a:rPr lang="ru-RU" sz="1200" dirty="0" err="1">
                  <a:solidFill>
                    <a:schemeClr val="bg1"/>
                  </a:solidFill>
                  <a:latin typeface="Montserrat" panose="020B0604020202020204" charset="-52"/>
                </a:rPr>
                <a:t>Microsoft</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Excel</a:t>
              </a:r>
              <a:r>
                <a:rPr lang="ru-RU" sz="1200" dirty="0" smtClean="0">
                  <a:solidFill>
                    <a:schemeClr val="bg1"/>
                  </a:solidFill>
                  <a:latin typeface="Montserrat" panose="020B0604020202020204" charset="-52"/>
                </a:rPr>
                <a:t>);</a:t>
              </a:r>
            </a:p>
            <a:p>
              <a:pPr marL="628650" lvl="1" indent="-171450" algn="just">
                <a:buFont typeface="Arial" panose="020B0604020202020204" pitchFamily="34" charset="0"/>
                <a:buChar char="•"/>
                <a:defRPr/>
              </a:pPr>
              <a:r>
                <a:rPr lang="ru-RU" sz="1200" b="1" dirty="0">
                  <a:solidFill>
                    <a:schemeClr val="bg1"/>
                  </a:solidFill>
                  <a:latin typeface="Montserrat" panose="020B0604020202020204" charset="-52"/>
                </a:rPr>
                <a:t>планы </a:t>
              </a:r>
              <a:r>
                <a:rPr lang="ru-RU" sz="1200" b="1" dirty="0" smtClean="0">
                  <a:solidFill>
                    <a:schemeClr val="bg1"/>
                  </a:solidFill>
                  <a:latin typeface="Montserrat" panose="020B0604020202020204" charset="-52"/>
                </a:rPr>
                <a:t>мероприятий </a:t>
              </a:r>
              <a:r>
                <a:rPr lang="ru-RU" sz="1200" dirty="0">
                  <a:solidFill>
                    <a:schemeClr val="bg1"/>
                  </a:solidFill>
                  <a:latin typeface="Montserrat" panose="020B0604020202020204" charset="-52"/>
                </a:rPr>
                <a:t>— PDF (</a:t>
              </a:r>
              <a:r>
                <a:rPr lang="ru-RU" sz="1200" dirty="0" err="1">
                  <a:solidFill>
                    <a:schemeClr val="bg1"/>
                  </a:solidFill>
                  <a:latin typeface="Montserrat" panose="020B0604020202020204" charset="-52"/>
                </a:rPr>
                <a:t>Adobe</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Acrobat</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Reader</a:t>
              </a:r>
              <a:r>
                <a:rPr lang="ru-RU" sz="1200" dirty="0">
                  <a:solidFill>
                    <a:schemeClr val="bg1"/>
                  </a:solidFill>
                  <a:latin typeface="Montserrat" panose="020B0604020202020204" charset="-52"/>
                </a:rPr>
                <a:t> DC</a:t>
              </a:r>
              <a:r>
                <a:rPr lang="ru-RU" sz="1200" dirty="0" smtClean="0">
                  <a:solidFill>
                    <a:schemeClr val="bg1"/>
                  </a:solidFill>
                  <a:latin typeface="Montserrat" panose="020B0604020202020204" charset="-52"/>
                </a:rPr>
                <a:t>);</a:t>
              </a:r>
              <a:endParaRPr lang="ru-RU" sz="1200" dirty="0">
                <a:solidFill>
                  <a:schemeClr val="bg1"/>
                </a:solidFill>
                <a:latin typeface="Montserrat" panose="020B0604020202020204" charset="-52"/>
              </a:endParaRPr>
            </a:p>
            <a:p>
              <a:pPr marL="628650" lvl="1" indent="-171450" algn="just">
                <a:buFont typeface="Arial" panose="020B0604020202020204" pitchFamily="34" charset="0"/>
                <a:buChar char="•"/>
                <a:defRPr/>
              </a:pPr>
              <a:r>
                <a:rPr lang="ru-RU" sz="1200" b="1" dirty="0">
                  <a:solidFill>
                    <a:schemeClr val="bg1"/>
                  </a:solidFill>
                  <a:latin typeface="Montserrat" panose="020B0604020202020204" charset="-52"/>
                </a:rPr>
                <a:t>НПА</a:t>
              </a:r>
              <a:r>
                <a:rPr lang="ru-RU" sz="1200" dirty="0">
                  <a:solidFill>
                    <a:schemeClr val="bg1"/>
                  </a:solidFill>
                  <a:latin typeface="Montserrat" panose="020B0604020202020204" charset="-52"/>
                </a:rPr>
                <a:t>, </a:t>
              </a:r>
              <a:r>
                <a:rPr lang="ru-RU" sz="1200" dirty="0" smtClean="0">
                  <a:solidFill>
                    <a:schemeClr val="bg1"/>
                  </a:solidFill>
                  <a:latin typeface="Montserrat" panose="020B0604020202020204" charset="-52"/>
                </a:rPr>
                <a:t>регламентирующие организацию контроля учредителя (от </a:t>
              </a:r>
              <a:r>
                <a:rPr lang="ru-RU" sz="1200" dirty="0">
                  <a:solidFill>
                    <a:schemeClr val="bg1"/>
                  </a:solidFill>
                  <a:latin typeface="Montserrat" panose="020B0604020202020204" charset="-52"/>
                </a:rPr>
                <a:t>учредителя ОО) — DOC (</a:t>
              </a:r>
              <a:r>
                <a:rPr lang="ru-RU" sz="1200" dirty="0" err="1">
                  <a:solidFill>
                    <a:schemeClr val="bg1"/>
                  </a:solidFill>
                  <a:latin typeface="Montserrat" panose="020B0604020202020204" charset="-52"/>
                </a:rPr>
                <a:t>Microsoft</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Word</a:t>
              </a:r>
              <a:r>
                <a:rPr lang="ru-RU" sz="1200" dirty="0">
                  <a:solidFill>
                    <a:schemeClr val="bg1"/>
                  </a:solidFill>
                  <a:latin typeface="Montserrat" panose="020B0604020202020204" charset="-52"/>
                </a:rPr>
                <a:t>) и PDF (</a:t>
              </a:r>
              <a:r>
                <a:rPr lang="ru-RU" sz="1200" dirty="0" err="1">
                  <a:solidFill>
                    <a:schemeClr val="bg1"/>
                  </a:solidFill>
                  <a:latin typeface="Montserrat" panose="020B0604020202020204" charset="-52"/>
                </a:rPr>
                <a:t>Adobe</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Acrobat</a:t>
              </a:r>
              <a:r>
                <a:rPr lang="ru-RU" sz="1200" dirty="0">
                  <a:solidFill>
                    <a:schemeClr val="bg1"/>
                  </a:solidFill>
                  <a:latin typeface="Montserrat" panose="020B0604020202020204" charset="-52"/>
                </a:rPr>
                <a:t> </a:t>
              </a:r>
              <a:r>
                <a:rPr lang="ru-RU" sz="1200" dirty="0" err="1">
                  <a:solidFill>
                    <a:schemeClr val="bg1"/>
                  </a:solidFill>
                  <a:latin typeface="Montserrat" panose="020B0604020202020204" charset="-52"/>
                </a:rPr>
                <a:t>Reader</a:t>
              </a:r>
              <a:r>
                <a:rPr lang="ru-RU" sz="1200" dirty="0">
                  <a:solidFill>
                    <a:schemeClr val="bg1"/>
                  </a:solidFill>
                  <a:latin typeface="Montserrat" panose="020B0604020202020204" charset="-52"/>
                </a:rPr>
                <a:t> DC)</a:t>
              </a:r>
              <a:endParaRPr lang="ru-RU" sz="1200" dirty="0">
                <a:solidFill>
                  <a:schemeClr val="bg1"/>
                </a:solidFill>
                <a:latin typeface="Montserrat" panose="020B0604020202020204" charset="-52"/>
              </a:endParaRPr>
            </a:p>
            <a:p>
              <a:pPr lvl="1" algn="just">
                <a:defRPr/>
              </a:pPr>
              <a:endParaRPr lang="ru-RU" sz="1200" dirty="0" smtClean="0">
                <a:solidFill>
                  <a:schemeClr val="bg1"/>
                </a:solidFill>
                <a:latin typeface="Montserrat" panose="020B0604020202020204" charset="-52"/>
              </a:endParaRPr>
            </a:p>
            <a:p>
              <a:pPr lvl="1" algn="just">
                <a:defRPr/>
              </a:pPr>
              <a:endParaRPr lang="ru-RU" sz="1200" dirty="0">
                <a:solidFill>
                  <a:schemeClr val="bg1"/>
                </a:solidFill>
                <a:latin typeface="Montserrat" panose="020B0604020202020204" charset="-52"/>
              </a:endParaRPr>
            </a:p>
            <a:p>
              <a:pPr lvl="0" algn="just">
                <a:defRPr/>
              </a:pPr>
              <a:r>
                <a:rPr lang="ru-RU" sz="1200" dirty="0">
                  <a:solidFill>
                    <a:schemeClr val="bg1"/>
                  </a:solidFill>
                  <a:latin typeface="Montserrat" panose="020B0604020202020204" charset="-52"/>
                </a:rPr>
                <a:t>Планы и НПА направлять на электронную почту регионального оператора НОКО </a:t>
              </a:r>
              <a:r>
                <a:rPr lang="ru-RU" sz="2000" b="1" dirty="0">
                  <a:solidFill>
                    <a:schemeClr val="bg1"/>
                  </a:solidFill>
                  <a:latin typeface="Montserrat" panose="020B0604020202020204" charset="-52"/>
                </a:rPr>
                <a:t>nok2@gepicentr.ru</a:t>
              </a:r>
              <a:r>
                <a:rPr lang="ru-RU" sz="1200" dirty="0">
                  <a:solidFill>
                    <a:schemeClr val="bg1"/>
                  </a:solidFill>
                  <a:latin typeface="Montserrat" panose="020B0604020202020204" charset="-52"/>
                </a:rPr>
                <a:t> и </a:t>
              </a:r>
              <a:r>
                <a:rPr lang="ru-RU" sz="1200" dirty="0" smtClean="0">
                  <a:solidFill>
                    <a:schemeClr val="bg1"/>
                  </a:solidFill>
                  <a:latin typeface="Montserrat" panose="020B0604020202020204" charset="-52"/>
                </a:rPr>
                <a:t>в Министерство </a:t>
              </a:r>
              <a:r>
                <a:rPr lang="ru-RU" sz="1200" dirty="0">
                  <a:solidFill>
                    <a:schemeClr val="bg1"/>
                  </a:solidFill>
                  <a:latin typeface="Montserrat" panose="020B0604020202020204" charset="-52"/>
                </a:rPr>
                <a:t>образования и молодежной политики Свердловской </a:t>
              </a:r>
              <a:r>
                <a:rPr lang="ru-RU" sz="1200" dirty="0" smtClean="0">
                  <a:solidFill>
                    <a:schemeClr val="bg1"/>
                  </a:solidFill>
                  <a:latin typeface="Montserrat" panose="020B0604020202020204" charset="-52"/>
                </a:rPr>
                <a:t>области официальным письмом посредствам СЭД.</a:t>
              </a:r>
              <a:endParaRPr lang="ru-RU" sz="1200" dirty="0">
                <a:solidFill>
                  <a:schemeClr val="bg1"/>
                </a:solidFill>
                <a:latin typeface="Montserrat" panose="020B0604020202020204" charset="-52"/>
              </a:endParaRPr>
            </a:p>
          </p:txBody>
        </p:sp>
      </p:grpSp>
    </p:spTree>
    <p:extLst>
      <p:ext uri="{BB962C8B-B14F-4D97-AF65-F5344CB8AC3E}">
        <p14:creationId xmlns:p14="http://schemas.microsoft.com/office/powerpoint/2010/main" val="1198023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sp>
        <p:nvSpPr>
          <p:cNvPr id="4" name="Прямоугольник 3"/>
          <p:cNvSpPr/>
          <p:nvPr/>
        </p:nvSpPr>
        <p:spPr>
          <a:xfrm>
            <a:off x="849235" y="123148"/>
            <a:ext cx="7445530" cy="430887"/>
          </a:xfrm>
          <a:prstGeom prst="rect">
            <a:avLst/>
          </a:prstGeom>
        </p:spPr>
        <p:txBody>
          <a:bodyPr wrap="square">
            <a:spAutoFit/>
          </a:bodyPr>
          <a:lstStyle/>
          <a:p>
            <a:pPr algn="ctr"/>
            <a:r>
              <a:rPr lang="ru-RU" sz="1100" b="1" dirty="0" smtClean="0">
                <a:latin typeface="Montserrat" panose="00000500000000000000" pitchFamily="2" charset="-52"/>
              </a:rPr>
              <a:t>Форма плана </a:t>
            </a:r>
            <a:r>
              <a:rPr lang="ru-RU" sz="1100" b="1" dirty="0">
                <a:latin typeface="Montserrat" panose="00000500000000000000" pitchFamily="2" charset="-52"/>
              </a:rPr>
              <a:t>мероприятий по устранению недостатков,</a:t>
            </a:r>
          </a:p>
          <a:p>
            <a:pPr algn="ctr"/>
            <a:r>
              <a:rPr lang="ru-RU" sz="1100" b="1" dirty="0">
                <a:latin typeface="Montserrat" panose="00000500000000000000" pitchFamily="2" charset="-52"/>
              </a:rPr>
              <a:t>выявленных в ходе проведения НОК УООД</a:t>
            </a:r>
          </a:p>
        </p:txBody>
      </p:sp>
      <p:pic>
        <p:nvPicPr>
          <p:cNvPr id="2" name="Рисунок 1"/>
          <p:cNvPicPr>
            <a:picLocks noChangeAspect="1"/>
          </p:cNvPicPr>
          <p:nvPr/>
        </p:nvPicPr>
        <p:blipFill>
          <a:blip r:embed="rId4"/>
          <a:stretch>
            <a:fillRect/>
          </a:stretch>
        </p:blipFill>
        <p:spPr>
          <a:xfrm>
            <a:off x="1043608" y="571226"/>
            <a:ext cx="7316657" cy="4512425"/>
          </a:xfrm>
          <a:prstGeom prst="rect">
            <a:avLst/>
          </a:prstGeom>
        </p:spPr>
      </p:pic>
    </p:spTree>
    <p:extLst>
      <p:ext uri="{BB962C8B-B14F-4D97-AF65-F5344CB8AC3E}">
        <p14:creationId xmlns:p14="http://schemas.microsoft.com/office/powerpoint/2010/main" val="2319666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p:cNvPicPr>
            <a:picLocks noChangeAspect="1"/>
          </p:cNvPicPr>
          <p:nvPr/>
        </p:nvPicPr>
        <p:blipFill rotWithShape="1">
          <a:blip r:embed="rId2"/>
          <a:srcRect l="3232" r="3735"/>
          <a:stretch/>
        </p:blipFill>
        <p:spPr>
          <a:xfrm>
            <a:off x="4030947" y="483518"/>
            <a:ext cx="5105252" cy="4320479"/>
          </a:xfrm>
          <a:prstGeom prst="rect">
            <a:avLst/>
          </a:prstGeom>
        </p:spPr>
      </p:pic>
      <p:sp>
        <p:nvSpPr>
          <p:cNvPr id="4" name="Прямоугольник 3"/>
          <p:cNvSpPr/>
          <p:nvPr/>
        </p:nvSpPr>
        <p:spPr>
          <a:xfrm>
            <a:off x="1043608" y="45476"/>
            <a:ext cx="7114196" cy="261610"/>
          </a:xfrm>
          <a:prstGeom prst="rect">
            <a:avLst/>
          </a:prstGeom>
        </p:spPr>
        <p:txBody>
          <a:bodyPr wrap="square">
            <a:spAutoFit/>
          </a:bodyPr>
          <a:lstStyle/>
          <a:p>
            <a:pPr algn="ctr"/>
            <a:r>
              <a:rPr lang="ru-RU" sz="1100" b="1" dirty="0">
                <a:latin typeface="Montserrat" panose="00000500000000000000" pitchFamily="2" charset="-52"/>
              </a:rPr>
              <a:t>Состав информации, включаемой в план по устранению недостатков</a:t>
            </a:r>
          </a:p>
        </p:txBody>
      </p:sp>
      <p:sp>
        <p:nvSpPr>
          <p:cNvPr id="15" name="Прямоугольник 14">
            <a:extLst>
              <a:ext uri="{FF2B5EF4-FFF2-40B4-BE49-F238E27FC236}">
                <a16:creationId xmlns:a16="http://schemas.microsoft.com/office/drawing/2014/main" xmlns="" id="{8E41E2DB-B5AA-458A-964F-41879EDCF4D6}"/>
              </a:ext>
            </a:extLst>
          </p:cNvPr>
          <p:cNvSpPr/>
          <p:nvPr/>
        </p:nvSpPr>
        <p:spPr>
          <a:xfrm>
            <a:off x="160245" y="282118"/>
            <a:ext cx="3835691" cy="475411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177926" y="445586"/>
            <a:ext cx="3691675" cy="4385816"/>
          </a:xfrm>
          <a:prstGeom prst="rect">
            <a:avLst/>
          </a:prstGeom>
        </p:spPr>
        <p:txBody>
          <a:bodyPr wrap="square" anchor="ctr">
            <a:spAutoFit/>
          </a:bodyPr>
          <a:lstStyle/>
          <a:p>
            <a:pPr algn="just" rtl="0"/>
            <a:r>
              <a:rPr lang="ru-RU" sz="900" dirty="0" smtClean="0">
                <a:solidFill>
                  <a:schemeClr val="bg1"/>
                </a:solidFill>
                <a:latin typeface="Montserrat" panose="00000500000000000000" pitchFamily="2" charset="-52"/>
              </a:rPr>
              <a:t>Согласно</a:t>
            </a:r>
            <a:r>
              <a:rPr lang="ru-RU" sz="900" spc="-1" dirty="0" smtClean="0">
                <a:solidFill>
                  <a:srgbClr val="000000"/>
                </a:solidFill>
                <a:latin typeface="Montserrat" panose="00000500000000000000" pitchFamily="2" charset="-52"/>
                <a:ea typeface="Microsoft YaHei"/>
                <a:cs typeface="Calibri" panose="020F0502020204030204" pitchFamily="34" charset="0"/>
              </a:rPr>
              <a:t> </a:t>
            </a:r>
            <a:r>
              <a:rPr lang="ru-RU" sz="900" b="1" dirty="0" smtClean="0">
                <a:solidFill>
                  <a:schemeClr val="bg1"/>
                </a:solidFill>
                <a:latin typeface="Montserrat" panose="00000500000000000000" pitchFamily="2" charset="-52"/>
              </a:rPr>
              <a:t>приказу Министерства финансов Российской Федерации от 07.05.2019 № 66н, </a:t>
            </a:r>
            <a:r>
              <a:rPr lang="ru-RU" sz="900" spc="-1" dirty="0" smtClean="0">
                <a:solidFill>
                  <a:schemeClr val="bg1"/>
                </a:solidFill>
                <a:latin typeface="Montserrat" panose="00000500000000000000" pitchFamily="2" charset="-52"/>
                <a:ea typeface="Microsoft YaHei"/>
                <a:cs typeface="Calibri" panose="020F0502020204030204" pitchFamily="34" charset="0"/>
              </a:rPr>
              <a:t>п</a:t>
            </a:r>
            <a:r>
              <a:rPr lang="ru-RU" sz="900" dirty="0" smtClean="0">
                <a:solidFill>
                  <a:schemeClr val="bg1"/>
                </a:solidFill>
                <a:latin typeface="Montserrat" panose="00000500000000000000" pitchFamily="2" charset="-52"/>
                <a:cs typeface="Calibri" panose="020F0502020204030204" pitchFamily="34" charset="0"/>
              </a:rPr>
              <a:t>ри формировании плана по устранению недостатков, выявленных в ходе независимой оценки качества, указывается следующая информация:</a:t>
            </a:r>
          </a:p>
          <a:p>
            <a:pPr marL="194367" indent="-194367" algn="just">
              <a:buFont typeface="Wingdings" panose="05000000000000000000" pitchFamily="2" charset="2"/>
              <a:buChar char="v"/>
            </a:pPr>
            <a:r>
              <a:rPr lang="ru-RU" sz="900" b="1" dirty="0" smtClean="0">
                <a:solidFill>
                  <a:schemeClr val="bg1"/>
                </a:solidFill>
                <a:latin typeface="Montserrat" panose="00000500000000000000" pitchFamily="2" charset="-52"/>
              </a:rPr>
              <a:t>Гриф утверждается</a:t>
            </a:r>
          </a:p>
          <a:p>
            <a:pPr marL="505355" lvl="1" indent="-194367" algn="just">
              <a:buFont typeface="Arial" panose="020B0604020202020204" pitchFamily="34" charset="0"/>
              <a:buChar char="•"/>
            </a:pPr>
            <a:r>
              <a:rPr lang="ru-RU" sz="900" dirty="0" smtClean="0">
                <a:solidFill>
                  <a:schemeClr val="bg1"/>
                </a:solidFill>
                <a:latin typeface="Montserrat" panose="00000500000000000000" pitchFamily="2" charset="-52"/>
              </a:rPr>
              <a:t>Фамилия Имя Отчество руководителя учредителя, должность</a:t>
            </a:r>
            <a:r>
              <a:rPr lang="ru-RU" sz="900" dirty="0" smtClean="0">
                <a:solidFill>
                  <a:schemeClr val="bg1"/>
                </a:solidFill>
                <a:latin typeface="Montserrat" panose="00000500000000000000" pitchFamily="2" charset="-52"/>
                <a:cs typeface="Calibri" panose="020F0502020204030204" pitchFamily="34" charset="0"/>
              </a:rPr>
              <a:t>;</a:t>
            </a:r>
            <a:endParaRPr lang="ru-RU" sz="900" dirty="0">
              <a:solidFill>
                <a:schemeClr val="bg1"/>
              </a:solidFill>
              <a:latin typeface="Montserrat" panose="00000500000000000000" pitchFamily="2" charset="-52"/>
              <a:cs typeface="Calibri" panose="020F0502020204030204" pitchFamily="34" charset="0"/>
            </a:endParaRPr>
          </a:p>
          <a:p>
            <a:pPr marL="505355" lvl="1" indent="-194367" algn="just">
              <a:buFont typeface="Arial" panose="020B0604020202020204" pitchFamily="34" charset="0"/>
              <a:buChar char="•"/>
            </a:pPr>
            <a:r>
              <a:rPr lang="ru-RU" sz="900" dirty="0" smtClean="0">
                <a:solidFill>
                  <a:schemeClr val="bg1"/>
                </a:solidFill>
                <a:latin typeface="Montserrat" panose="00000500000000000000" pitchFamily="2" charset="-52"/>
              </a:rPr>
              <a:t>Подпись </a:t>
            </a:r>
            <a:r>
              <a:rPr lang="ru-RU" sz="900" dirty="0" smtClean="0">
                <a:solidFill>
                  <a:schemeClr val="bg1"/>
                </a:solidFill>
                <a:latin typeface="Montserrat" panose="00000500000000000000" pitchFamily="2" charset="-52"/>
              </a:rPr>
              <a:t>руководителя обязательна</a:t>
            </a:r>
            <a:r>
              <a:rPr lang="ru-RU" sz="900" dirty="0" smtClean="0">
                <a:solidFill>
                  <a:schemeClr val="bg1"/>
                </a:solidFill>
                <a:latin typeface="Montserrat" panose="00000500000000000000" pitchFamily="2" charset="-52"/>
                <a:cs typeface="Calibri" panose="020F0502020204030204" pitchFamily="34" charset="0"/>
              </a:rPr>
              <a:t>;</a:t>
            </a:r>
            <a:endParaRPr lang="ru-RU" sz="900" dirty="0">
              <a:solidFill>
                <a:schemeClr val="bg1"/>
              </a:solidFill>
              <a:latin typeface="Montserrat" panose="00000500000000000000" pitchFamily="2" charset="-52"/>
              <a:cs typeface="Calibri" panose="020F0502020204030204" pitchFamily="34" charset="0"/>
            </a:endParaRPr>
          </a:p>
          <a:p>
            <a:pPr marL="505355" lvl="1" indent="-194367" algn="just">
              <a:buFont typeface="Arial" panose="020B0604020202020204" pitchFamily="34" charset="0"/>
              <a:buChar char="•"/>
            </a:pPr>
            <a:r>
              <a:rPr lang="ru-RU" sz="900" dirty="0" smtClean="0">
                <a:solidFill>
                  <a:schemeClr val="bg1"/>
                </a:solidFill>
                <a:latin typeface="Montserrat" panose="00000500000000000000" pitchFamily="2" charset="-52"/>
              </a:rPr>
              <a:t>Дата </a:t>
            </a:r>
            <a:r>
              <a:rPr lang="ru-RU" sz="900" dirty="0" smtClean="0">
                <a:solidFill>
                  <a:schemeClr val="bg1"/>
                </a:solidFill>
                <a:latin typeface="Montserrat" panose="00000500000000000000" pitchFamily="2" charset="-52"/>
              </a:rPr>
              <a:t>утверждения</a:t>
            </a:r>
            <a:r>
              <a:rPr lang="ru-RU" sz="900" dirty="0">
                <a:solidFill>
                  <a:schemeClr val="bg1"/>
                </a:solidFill>
                <a:latin typeface="Montserrat" panose="00000500000000000000" pitchFamily="2" charset="-52"/>
                <a:cs typeface="Calibri" panose="020F0502020204030204" pitchFamily="34" charset="0"/>
              </a:rPr>
              <a:t>.</a:t>
            </a:r>
            <a:endParaRPr lang="ru-RU" sz="900" dirty="0">
              <a:solidFill>
                <a:schemeClr val="bg1"/>
              </a:solidFill>
              <a:latin typeface="Montserrat" panose="00000500000000000000" pitchFamily="2" charset="-52"/>
            </a:endParaRPr>
          </a:p>
          <a:p>
            <a:pPr marL="310988" lvl="1" algn="just"/>
            <a:endParaRPr lang="ru-RU" sz="900" dirty="0">
              <a:solidFill>
                <a:schemeClr val="bg1"/>
              </a:solidFill>
              <a:latin typeface="Montserrat" panose="00000500000000000000" pitchFamily="2" charset="-52"/>
            </a:endParaRPr>
          </a:p>
          <a:p>
            <a:pPr marL="194367" indent="-194367" algn="just">
              <a:buFont typeface="Wingdings" panose="05000000000000000000" pitchFamily="2" charset="2"/>
              <a:buChar char="v"/>
            </a:pPr>
            <a:r>
              <a:rPr lang="ru-RU" sz="900" dirty="0" smtClean="0">
                <a:solidFill>
                  <a:schemeClr val="bg1"/>
                </a:solidFill>
                <a:latin typeface="Montserrat" panose="00000500000000000000" pitchFamily="2" charset="-52"/>
              </a:rPr>
              <a:t>Наименование организации и муниципальное образование</a:t>
            </a:r>
            <a:r>
              <a:rPr lang="ru-RU" sz="900" dirty="0">
                <a:solidFill>
                  <a:schemeClr val="bg1"/>
                </a:solidFill>
                <a:latin typeface="Montserrat" panose="00000500000000000000" pitchFamily="2" charset="-52"/>
                <a:cs typeface="Calibri" panose="020F0502020204030204" pitchFamily="34" charset="0"/>
              </a:rPr>
              <a:t>.</a:t>
            </a:r>
            <a:endParaRPr lang="ru-RU" sz="900" dirty="0" smtClean="0">
              <a:solidFill>
                <a:schemeClr val="bg1"/>
              </a:solidFill>
              <a:latin typeface="Montserrat" panose="00000500000000000000" pitchFamily="2" charset="-52"/>
              <a:cs typeface="Calibri" panose="020F0502020204030204" pitchFamily="34" charset="0"/>
            </a:endParaRPr>
          </a:p>
          <a:p>
            <a:pPr algn="just"/>
            <a:endParaRPr lang="ru-RU" sz="900" dirty="0" smtClean="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endParaRPr lang="ru-RU" sz="900" dirty="0" smtClean="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Период</a:t>
            </a:r>
            <a:r>
              <a:rPr lang="ru-RU" sz="900" dirty="0">
                <a:solidFill>
                  <a:schemeClr val="bg1"/>
                </a:solidFill>
                <a:latin typeface="Montserrat" panose="00000500000000000000" pitchFamily="2" charset="-52"/>
                <a:cs typeface="Calibri" panose="020F0502020204030204" pitchFamily="34" charset="0"/>
              </a:rPr>
              <a:t>, на который сформирован план по устранению недостатков, выявленных в ходе независимой оценки качества</a:t>
            </a:r>
            <a:r>
              <a:rPr lang="ru-RU" sz="900" dirty="0" smtClean="0">
                <a:solidFill>
                  <a:schemeClr val="bg1"/>
                </a:solidFill>
                <a:latin typeface="Montserrat" panose="00000500000000000000" pitchFamily="2" charset="-52"/>
                <a:cs typeface="Calibri" panose="020F0502020204030204" pitchFamily="34" charset="0"/>
              </a:rPr>
              <a:t>;</a:t>
            </a:r>
          </a:p>
          <a:p>
            <a:pPr marL="194367" indent="-194367" algn="just">
              <a:buFont typeface="Wingdings" panose="05000000000000000000" pitchFamily="2" charset="2"/>
              <a:buChar char="v"/>
            </a:pPr>
            <a:endParaRPr lang="ru-RU" sz="900" dirty="0">
              <a:solidFill>
                <a:schemeClr val="bg1"/>
              </a:solidFill>
              <a:latin typeface="Montserrat" panose="00000500000000000000" pitchFamily="2" charset="-52"/>
              <a:cs typeface="Calibri" panose="020F0502020204030204" pitchFamily="34" charset="0"/>
            </a:endParaRPr>
          </a:p>
          <a:p>
            <a:pPr algn="just"/>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Сведения</a:t>
            </a:r>
            <a:r>
              <a:rPr lang="ru-RU" sz="900" b="1" dirty="0">
                <a:solidFill>
                  <a:schemeClr val="bg1"/>
                </a:solidFill>
                <a:latin typeface="Montserrat" panose="00000500000000000000" pitchFamily="2" charset="-52"/>
                <a:cs typeface="Calibri" panose="020F0502020204030204" pitchFamily="34" charset="0"/>
              </a:rPr>
              <a:t> </a:t>
            </a:r>
            <a:r>
              <a:rPr lang="ru-RU" sz="900" b="1" dirty="0">
                <a:solidFill>
                  <a:schemeClr val="bg1"/>
                </a:solidFill>
                <a:latin typeface="Montserrat" panose="00000500000000000000" pitchFamily="2" charset="-52"/>
              </a:rPr>
              <a:t>о недостатках, </a:t>
            </a:r>
            <a:r>
              <a:rPr lang="ru-RU" sz="900" dirty="0">
                <a:solidFill>
                  <a:schemeClr val="bg1"/>
                </a:solidFill>
                <a:latin typeface="Montserrat" panose="00000500000000000000" pitchFamily="2" charset="-52"/>
                <a:cs typeface="Calibri" panose="020F0502020204030204" pitchFamily="34" charset="0"/>
              </a:rPr>
              <a:t>выявленных в ходе </a:t>
            </a:r>
            <a:r>
              <a:rPr lang="ru-RU" sz="900" dirty="0" smtClean="0">
                <a:solidFill>
                  <a:schemeClr val="bg1"/>
                </a:solidFill>
                <a:latin typeface="Montserrat" panose="00000500000000000000" pitchFamily="2" charset="-52"/>
                <a:cs typeface="Calibri" panose="020F0502020204030204" pitchFamily="34" charset="0"/>
              </a:rPr>
              <a:t>НОКО, </a:t>
            </a:r>
            <a:r>
              <a:rPr lang="ru-RU" sz="900" dirty="0">
                <a:solidFill>
                  <a:schemeClr val="bg1"/>
                </a:solidFill>
                <a:latin typeface="Montserrat" panose="00000500000000000000" pitchFamily="2" charset="-52"/>
                <a:cs typeface="Calibri" panose="020F0502020204030204" pitchFamily="34" charset="0"/>
              </a:rPr>
              <a:t>включенных в план по устранению недостатков, выявленных в ходе независимой оценки качества</a:t>
            </a:r>
            <a:r>
              <a:rPr lang="ru-RU" sz="900" dirty="0" smtClean="0">
                <a:solidFill>
                  <a:schemeClr val="bg1"/>
                </a:solidFill>
                <a:latin typeface="Montserrat" panose="00000500000000000000" pitchFamily="2" charset="-52"/>
                <a:cs typeface="Calibri" panose="020F0502020204030204" pitchFamily="34" charset="0"/>
              </a:rPr>
              <a:t>;</a:t>
            </a:r>
          </a:p>
          <a:p>
            <a:pPr algn="just"/>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Сведения о мероприятиях </a:t>
            </a:r>
            <a:r>
              <a:rPr lang="ru-RU" sz="900" dirty="0">
                <a:solidFill>
                  <a:schemeClr val="bg1"/>
                </a:solidFill>
                <a:latin typeface="Montserrat" panose="00000500000000000000" pitchFamily="2" charset="-52"/>
                <a:cs typeface="Calibri" panose="020F0502020204030204" pitchFamily="34" charset="0"/>
              </a:rPr>
              <a:t>по устранению недостатков, выявленных в ходе </a:t>
            </a:r>
            <a:r>
              <a:rPr lang="ru-RU" sz="900" dirty="0" smtClean="0">
                <a:solidFill>
                  <a:schemeClr val="bg1"/>
                </a:solidFill>
                <a:latin typeface="Montserrat" panose="00000500000000000000" pitchFamily="2" charset="-52"/>
                <a:cs typeface="Calibri" panose="020F0502020204030204" pitchFamily="34" charset="0"/>
              </a:rPr>
              <a:t>НОКО, </a:t>
            </a:r>
            <a:r>
              <a:rPr lang="ru-RU" sz="900" dirty="0">
                <a:solidFill>
                  <a:schemeClr val="bg1"/>
                </a:solidFill>
                <a:latin typeface="Montserrat" panose="00000500000000000000" pitchFamily="2" charset="-52"/>
                <a:cs typeface="Calibri" panose="020F0502020204030204" pitchFamily="34" charset="0"/>
              </a:rPr>
              <a:t>включенных в план по устранению недостатков, выявленных в ходе независимой оценки качества;</a:t>
            </a:r>
          </a:p>
          <a:p>
            <a:pPr marL="310988" lvl="1" algn="just"/>
            <a:endParaRPr lang="ru-RU" sz="900" dirty="0" smtClean="0">
              <a:solidFill>
                <a:schemeClr val="bg1"/>
              </a:solidFill>
              <a:latin typeface="Montserrat" panose="00000500000000000000" pitchFamily="2" charset="-52"/>
              <a:cs typeface="Calibri" panose="020F0502020204030204" pitchFamily="34" charset="0"/>
            </a:endParaRPr>
          </a:p>
        </p:txBody>
      </p:sp>
      <p:sp>
        <p:nvSpPr>
          <p:cNvPr id="3" name="Прямоугольник 2"/>
          <p:cNvSpPr/>
          <p:nvPr/>
        </p:nvSpPr>
        <p:spPr>
          <a:xfrm>
            <a:off x="7055283" y="510668"/>
            <a:ext cx="2021861" cy="1268993"/>
          </a:xfrm>
          <a:prstGeom prst="rect">
            <a:avLst/>
          </a:prstGeom>
          <a:noFill/>
          <a:ln w="571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cxnSp>
        <p:nvCxnSpPr>
          <p:cNvPr id="7" name="Прямая со стрелкой 6"/>
          <p:cNvCxnSpPr/>
          <p:nvPr/>
        </p:nvCxnSpPr>
        <p:spPr>
          <a:xfrm flipV="1">
            <a:off x="3837510" y="1131590"/>
            <a:ext cx="3182762" cy="4320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flipV="1">
            <a:off x="3779912" y="2107037"/>
            <a:ext cx="2376264" cy="2268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p:nvPr/>
        </p:nvCxnSpPr>
        <p:spPr>
          <a:xfrm flipV="1">
            <a:off x="3837510" y="2268153"/>
            <a:ext cx="2718900" cy="81724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V="1">
            <a:off x="3779912" y="3322041"/>
            <a:ext cx="2016224" cy="105735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flipV="1">
            <a:off x="3779912" y="3309331"/>
            <a:ext cx="820794" cy="52751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2611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sp>
        <p:nvSpPr>
          <p:cNvPr id="4" name="Прямоугольник 3"/>
          <p:cNvSpPr/>
          <p:nvPr/>
        </p:nvSpPr>
        <p:spPr>
          <a:xfrm>
            <a:off x="1014903" y="267494"/>
            <a:ext cx="7114196" cy="523220"/>
          </a:xfrm>
          <a:prstGeom prst="rect">
            <a:avLst/>
          </a:prstGeom>
        </p:spPr>
        <p:txBody>
          <a:bodyPr wrap="square">
            <a:spAutoFit/>
          </a:bodyPr>
          <a:lstStyle/>
          <a:p>
            <a:pPr algn="ctr"/>
            <a:r>
              <a:rPr lang="ru-RU" sz="1400" b="1" dirty="0">
                <a:latin typeface="Montserrat" panose="00000500000000000000" pitchFamily="2" charset="-52"/>
              </a:rPr>
              <a:t>Критерии оценки качества условий осуществления образовательной деятельности</a:t>
            </a:r>
          </a:p>
        </p:txBody>
      </p:sp>
      <p:grpSp>
        <p:nvGrpSpPr>
          <p:cNvPr id="2" name="Группа 1">
            <a:extLst>
              <a:ext uri="{FF2B5EF4-FFF2-40B4-BE49-F238E27FC236}">
                <a16:creationId xmlns:a16="http://schemas.microsoft.com/office/drawing/2014/main" xmlns="" id="{FF568E44-3C83-4050-A045-31D99852AD27}"/>
              </a:ext>
            </a:extLst>
          </p:cNvPr>
          <p:cNvGrpSpPr/>
          <p:nvPr/>
        </p:nvGrpSpPr>
        <p:grpSpPr>
          <a:xfrm>
            <a:off x="157156" y="1130328"/>
            <a:ext cx="8829690" cy="2881582"/>
            <a:chOff x="539552" y="1822193"/>
            <a:chExt cx="8064898" cy="2216195"/>
          </a:xfrm>
        </p:grpSpPr>
        <p:sp>
          <p:nvSpPr>
            <p:cNvPr id="15" name="Прямоугольник 14">
              <a:extLst>
                <a:ext uri="{FF2B5EF4-FFF2-40B4-BE49-F238E27FC236}">
                  <a16:creationId xmlns:a16="http://schemas.microsoft.com/office/drawing/2014/main" xmlns="" id="{8E41E2DB-B5AA-458A-964F-41879EDCF4D6}"/>
                </a:ext>
              </a:extLst>
            </p:cNvPr>
            <p:cNvSpPr/>
            <p:nvPr/>
          </p:nvSpPr>
          <p:spPr>
            <a:xfrm>
              <a:off x="539552" y="1822193"/>
              <a:ext cx="8064898" cy="2216195"/>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652055" y="2113649"/>
              <a:ext cx="7839891" cy="1633283"/>
            </a:xfrm>
            <a:prstGeom prst="rect">
              <a:avLst/>
            </a:prstGeom>
          </p:spPr>
          <p:txBody>
            <a:bodyPr wrap="square" anchor="ctr">
              <a:spAutoFit/>
            </a:bodyPr>
            <a:lstStyle/>
            <a:p>
              <a:pPr algn="just">
                <a:tabLst>
                  <a:tab pos="233363" algn="l"/>
                </a:tabLst>
              </a:pPr>
              <a:r>
                <a:rPr lang="ru-RU" sz="1200" dirty="0">
                  <a:solidFill>
                    <a:schemeClr val="bg1"/>
                  </a:solidFill>
                  <a:latin typeface="Montserrat" panose="00000500000000000000" pitchFamily="2" charset="-52"/>
                  <a:cs typeface="Calibri" panose="020F0502020204030204" pitchFamily="34" charset="0"/>
                </a:rPr>
                <a:t>Общие критерии оценки качества условий осуществления образовательной деятельности </a:t>
              </a:r>
              <a:r>
                <a:rPr lang="ru-RU" sz="1200" dirty="0" smtClean="0">
                  <a:solidFill>
                    <a:schemeClr val="bg1"/>
                  </a:solidFill>
                  <a:latin typeface="Montserrat" panose="00000500000000000000" pitchFamily="2" charset="-52"/>
                  <a:cs typeface="Calibri" panose="020F0502020204030204" pitchFamily="34" charset="0"/>
                </a:rPr>
                <a:t>организациями образования</a:t>
              </a:r>
              <a:r>
                <a:rPr lang="ru-RU" sz="1200" spc="-1" dirty="0" smtClean="0">
                  <a:solidFill>
                    <a:schemeClr val="bg1"/>
                  </a:solidFill>
                  <a:latin typeface="Montserrat" panose="00000500000000000000" pitchFamily="2" charset="-52"/>
                  <a:cs typeface="Calibri" panose="020F0502020204030204" pitchFamily="34" charset="0"/>
                </a:rPr>
                <a:t>(см</a:t>
              </a:r>
              <a:r>
                <a:rPr lang="ru-RU" sz="1200" spc="-1" dirty="0">
                  <a:solidFill>
                    <a:schemeClr val="bg1"/>
                  </a:solidFill>
                  <a:latin typeface="Montserrat" panose="00000500000000000000" pitchFamily="2" charset="-52"/>
                  <a:cs typeface="Calibri" panose="020F0502020204030204" pitchFamily="34" charset="0"/>
                </a:rPr>
                <a:t>. </a:t>
              </a:r>
              <a:r>
                <a:rPr lang="ru-RU" sz="1200" b="1" dirty="0">
                  <a:solidFill>
                    <a:schemeClr val="bg1"/>
                  </a:solidFill>
                  <a:latin typeface="Montserrat" panose="00000500000000000000" pitchFamily="2" charset="-52"/>
                </a:rPr>
                <a:t>приказ Министерства просвещения Российской Федерации от 13.03.2019 № 114 </a:t>
              </a:r>
              <a:r>
                <a:rPr lang="ru-RU" sz="1200" i="1" dirty="0">
                  <a:solidFill>
                    <a:schemeClr val="bg1"/>
                  </a:solidFill>
                  <a:latin typeface="Montserrat" panose="00000500000000000000" pitchFamily="2" charset="-52"/>
                  <a:cs typeface="Calibri" panose="020F0502020204030204" pitchFamily="34" charset="0"/>
                </a:rPr>
                <a:t>«Об утверждении показателей, характеризующих общие критерии оценки качества условий осуществления образовательной деятельности организациями, осуществляющими образовательную деятельность…»</a:t>
              </a:r>
              <a:r>
                <a:rPr lang="ru-RU" sz="1200" dirty="0">
                  <a:solidFill>
                    <a:schemeClr val="bg1"/>
                  </a:solidFill>
                  <a:latin typeface="Montserrat" panose="00000500000000000000" pitchFamily="2" charset="-52"/>
                  <a:cs typeface="Calibri" panose="020F0502020204030204" pitchFamily="34" charset="0"/>
                </a:rPr>
                <a:t>):</a:t>
              </a:r>
            </a:p>
            <a:p>
              <a:pPr algn="just">
                <a:tabLst>
                  <a:tab pos="233363" algn="l"/>
                </a:tabLst>
              </a:pPr>
              <a:r>
                <a:rPr lang="en-US" sz="1200" b="1" dirty="0">
                  <a:solidFill>
                    <a:schemeClr val="bg1"/>
                  </a:solidFill>
                  <a:latin typeface="Montserrat" panose="00000500000000000000" pitchFamily="2" charset="-52"/>
                </a:rPr>
                <a:t>I. </a:t>
              </a:r>
              <a:r>
                <a:rPr lang="ru-RU" sz="1200" b="1" dirty="0">
                  <a:solidFill>
                    <a:schemeClr val="bg1"/>
                  </a:solidFill>
                  <a:latin typeface="Montserrat" panose="00000500000000000000" pitchFamily="2" charset="-52"/>
                </a:rPr>
                <a:t>Открытость и доступность информации об организации, осуществляющей образовательную деятельность</a:t>
              </a:r>
            </a:p>
            <a:p>
              <a:pPr algn="just">
                <a:tabLst>
                  <a:tab pos="233363" algn="l"/>
                </a:tabLst>
              </a:pPr>
              <a:r>
                <a:rPr lang="en-US" sz="1200" b="1" dirty="0">
                  <a:solidFill>
                    <a:schemeClr val="bg1"/>
                  </a:solidFill>
                  <a:latin typeface="Montserrat" panose="00000500000000000000" pitchFamily="2" charset="-52"/>
                </a:rPr>
                <a:t>II. </a:t>
              </a:r>
              <a:r>
                <a:rPr lang="ru-RU" sz="1200" b="1" dirty="0">
                  <a:solidFill>
                    <a:schemeClr val="bg1"/>
                  </a:solidFill>
                  <a:latin typeface="Montserrat" panose="00000500000000000000" pitchFamily="2" charset="-52"/>
                </a:rPr>
                <a:t>Комфортность условий, в которых осуществляется образовательная деятельность</a:t>
              </a:r>
            </a:p>
            <a:p>
              <a:pPr algn="just">
                <a:tabLst>
                  <a:tab pos="233363" algn="l"/>
                </a:tabLst>
              </a:pPr>
              <a:r>
                <a:rPr lang="en-US" sz="1200" b="1" dirty="0">
                  <a:solidFill>
                    <a:schemeClr val="bg1"/>
                  </a:solidFill>
                  <a:latin typeface="Montserrat" panose="00000500000000000000" pitchFamily="2" charset="-52"/>
                </a:rPr>
                <a:t>III. </a:t>
              </a:r>
              <a:r>
                <a:rPr lang="ru-RU" sz="1200" b="1" dirty="0">
                  <a:solidFill>
                    <a:schemeClr val="bg1"/>
                  </a:solidFill>
                  <a:latin typeface="Montserrat" panose="00000500000000000000" pitchFamily="2" charset="-52"/>
                </a:rPr>
                <a:t>Доступность образовательной деятельности для инвалидов</a:t>
              </a:r>
            </a:p>
            <a:p>
              <a:pPr algn="just">
                <a:tabLst>
                  <a:tab pos="233363" algn="l"/>
                </a:tabLst>
              </a:pPr>
              <a:r>
                <a:rPr lang="en-US" sz="1200" b="1" dirty="0">
                  <a:solidFill>
                    <a:schemeClr val="bg1"/>
                  </a:solidFill>
                  <a:latin typeface="Montserrat" panose="00000500000000000000" pitchFamily="2" charset="-52"/>
                </a:rPr>
                <a:t>IV. </a:t>
              </a:r>
              <a:r>
                <a:rPr lang="ru-RU" sz="1200" b="1" dirty="0">
                  <a:solidFill>
                    <a:schemeClr val="bg1"/>
                  </a:solidFill>
                  <a:latin typeface="Montserrat" panose="00000500000000000000" pitchFamily="2" charset="-52"/>
                </a:rPr>
                <a:t>Доброжелательность, вежливость работников образовательной организации</a:t>
              </a:r>
            </a:p>
            <a:p>
              <a:pPr algn="just">
                <a:tabLst>
                  <a:tab pos="233363" algn="l"/>
                </a:tabLst>
              </a:pPr>
              <a:r>
                <a:rPr lang="en-US" sz="1200" b="1" dirty="0">
                  <a:solidFill>
                    <a:schemeClr val="bg1"/>
                  </a:solidFill>
                  <a:latin typeface="Montserrat" panose="00000500000000000000" pitchFamily="2" charset="-52"/>
                </a:rPr>
                <a:t>V. </a:t>
              </a:r>
              <a:r>
                <a:rPr lang="ru-RU" sz="1200" b="1" dirty="0">
                  <a:solidFill>
                    <a:schemeClr val="bg1"/>
                  </a:solidFill>
                  <a:latin typeface="Montserrat" panose="00000500000000000000" pitchFamily="2" charset="-52"/>
                </a:rPr>
                <a:t>Удовлетворенность условиями осуществления образовательной деятельности</a:t>
              </a:r>
            </a:p>
          </p:txBody>
        </p:sp>
      </p:grpSp>
    </p:spTree>
    <p:extLst>
      <p:ext uri="{BB962C8B-B14F-4D97-AF65-F5344CB8AC3E}">
        <p14:creationId xmlns:p14="http://schemas.microsoft.com/office/powerpoint/2010/main" val="2590238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55876"/>
            <a:ext cx="8555466" cy="8555466"/>
          </a:xfrm>
          <a:prstGeom prst="rect">
            <a:avLst/>
          </a:prstGeom>
        </p:spPr>
      </p:pic>
      <p:sp>
        <p:nvSpPr>
          <p:cNvPr id="4" name="Прямоугольник 3"/>
          <p:cNvSpPr/>
          <p:nvPr/>
        </p:nvSpPr>
        <p:spPr>
          <a:xfrm>
            <a:off x="1115616" y="123478"/>
            <a:ext cx="7114196" cy="307777"/>
          </a:xfrm>
          <a:prstGeom prst="rect">
            <a:avLst/>
          </a:prstGeom>
        </p:spPr>
        <p:txBody>
          <a:bodyPr wrap="square">
            <a:spAutoFit/>
          </a:bodyPr>
          <a:lstStyle/>
          <a:p>
            <a:pPr algn="ctr"/>
            <a:r>
              <a:rPr lang="ru-RU" sz="1400" b="1" dirty="0">
                <a:latin typeface="Montserrat" panose="00000500000000000000" pitchFamily="2" charset="-52"/>
              </a:rPr>
              <a:t>Сведения о недостатках, выявленных в ходе НОК УООД</a:t>
            </a:r>
          </a:p>
        </p:txBody>
      </p:sp>
      <p:sp>
        <p:nvSpPr>
          <p:cNvPr id="15" name="Прямоугольник 14">
            <a:extLst>
              <a:ext uri="{FF2B5EF4-FFF2-40B4-BE49-F238E27FC236}">
                <a16:creationId xmlns:a16="http://schemas.microsoft.com/office/drawing/2014/main" xmlns="" id="{8E41E2DB-B5AA-458A-964F-41879EDCF4D6}"/>
              </a:ext>
            </a:extLst>
          </p:cNvPr>
          <p:cNvSpPr/>
          <p:nvPr/>
        </p:nvSpPr>
        <p:spPr>
          <a:xfrm>
            <a:off x="121152" y="555526"/>
            <a:ext cx="2254604" cy="3312368"/>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190394" y="771550"/>
            <a:ext cx="2116119" cy="2585323"/>
          </a:xfrm>
          <a:prstGeom prst="rect">
            <a:avLst/>
          </a:prstGeom>
        </p:spPr>
        <p:txBody>
          <a:bodyPr wrap="square">
            <a:spAutoFit/>
          </a:bodyPr>
          <a:lstStyle/>
          <a:p>
            <a:pPr algn="just"/>
            <a:r>
              <a:rPr lang="ru-RU" sz="900" b="1" dirty="0" smtClean="0">
                <a:solidFill>
                  <a:schemeClr val="bg1"/>
                </a:solidFill>
                <a:latin typeface="Montserrat" panose="00000500000000000000" pitchFamily="2" charset="-52"/>
              </a:rPr>
              <a:t>Наименование </a:t>
            </a:r>
            <a:r>
              <a:rPr lang="ru-RU" sz="900" b="1" dirty="0">
                <a:solidFill>
                  <a:schemeClr val="bg1"/>
                </a:solidFill>
                <a:latin typeface="Montserrat" panose="00000500000000000000" pitchFamily="2" charset="-52"/>
              </a:rPr>
              <a:t>недостатка</a:t>
            </a:r>
            <a:r>
              <a:rPr lang="ru-RU" sz="900" dirty="0">
                <a:solidFill>
                  <a:schemeClr val="bg1"/>
                </a:solidFill>
                <a:latin typeface="Montserrat" panose="00000500000000000000" pitchFamily="2" charset="-52"/>
                <a:cs typeface="Calibri" panose="020F0502020204030204" pitchFamily="34" charset="0"/>
              </a:rPr>
              <a:t>, выявленного в ходе независимой оценки </a:t>
            </a:r>
            <a:r>
              <a:rPr lang="ru-RU" sz="900" dirty="0" smtClean="0">
                <a:solidFill>
                  <a:schemeClr val="bg1"/>
                </a:solidFill>
                <a:latin typeface="Montserrat" panose="00000500000000000000" pitchFamily="2" charset="-52"/>
                <a:cs typeface="Calibri" panose="020F0502020204030204" pitchFamily="34" charset="0"/>
              </a:rPr>
              <a:t>качества</a:t>
            </a:r>
            <a:endParaRPr lang="ru-RU" sz="900" dirty="0">
              <a:solidFill>
                <a:schemeClr val="bg1"/>
              </a:solidFill>
              <a:latin typeface="Montserrat" panose="00000500000000000000" pitchFamily="2" charset="-52"/>
              <a:cs typeface="Calibri" panose="020F0502020204030204" pitchFamily="34" charset="0"/>
            </a:endParaRPr>
          </a:p>
          <a:p>
            <a:pPr algn="just"/>
            <a:endParaRPr lang="ru-RU" sz="900" dirty="0" smtClean="0">
              <a:solidFill>
                <a:schemeClr val="bg1"/>
              </a:solidFill>
              <a:latin typeface="Montserrat" panose="00000500000000000000" pitchFamily="2" charset="-52"/>
              <a:cs typeface="Calibri" panose="020F0502020204030204" pitchFamily="34" charset="0"/>
            </a:endParaRPr>
          </a:p>
          <a:p>
            <a:pPr algn="just"/>
            <a:r>
              <a:rPr lang="ru-RU" sz="900" dirty="0" smtClean="0">
                <a:solidFill>
                  <a:schemeClr val="bg1"/>
                </a:solidFill>
                <a:latin typeface="Montserrat" panose="00000500000000000000" pitchFamily="2" charset="-52"/>
                <a:cs typeface="Calibri" panose="020F0502020204030204" pitchFamily="34" charset="0"/>
              </a:rPr>
              <a:t>Недостатки берутся из индивидуальных рекомендаций. </a:t>
            </a:r>
          </a:p>
          <a:p>
            <a:pPr algn="just"/>
            <a:endParaRPr lang="ru-RU" sz="900" dirty="0">
              <a:solidFill>
                <a:schemeClr val="bg1"/>
              </a:solidFill>
              <a:latin typeface="Montserrat" panose="00000500000000000000" pitchFamily="2" charset="-52"/>
              <a:cs typeface="Calibri" panose="020F0502020204030204" pitchFamily="34" charset="0"/>
            </a:endParaRPr>
          </a:p>
          <a:p>
            <a:pPr algn="just"/>
            <a:r>
              <a:rPr lang="ru-RU" sz="900" b="1" dirty="0" smtClean="0">
                <a:solidFill>
                  <a:schemeClr val="bg1"/>
                </a:solidFill>
                <a:latin typeface="Montserrat" panose="00000500000000000000" pitchFamily="2" charset="-52"/>
                <a:cs typeface="Calibri" panose="020F0502020204030204" pitchFamily="34" charset="0"/>
              </a:rPr>
              <a:t>ВНИМАНИЕ!!! </a:t>
            </a:r>
          </a:p>
          <a:p>
            <a:pPr algn="just"/>
            <a:r>
              <a:rPr lang="ru-RU" sz="900" b="1" dirty="0" smtClean="0">
                <a:solidFill>
                  <a:schemeClr val="bg1"/>
                </a:solidFill>
                <a:latin typeface="Montserrat" panose="00000500000000000000" pitchFamily="2" charset="-52"/>
                <a:cs typeface="Calibri" panose="020F0502020204030204" pitchFamily="34" charset="0"/>
              </a:rPr>
              <a:t>НЕ ДУПУСКАЕТСЯ ИЗМЕНЯТЬ НЕДОСТАТКИ, УДАЛЯТЬ И Т,П,</a:t>
            </a:r>
          </a:p>
          <a:p>
            <a:pPr algn="just"/>
            <a:endParaRPr lang="ru-RU" sz="900" dirty="0">
              <a:solidFill>
                <a:schemeClr val="bg1"/>
              </a:solidFill>
              <a:latin typeface="Montserrat" panose="00000500000000000000" pitchFamily="2" charset="-52"/>
              <a:cs typeface="Calibri" panose="020F0502020204030204" pitchFamily="34" charset="0"/>
            </a:endParaRPr>
          </a:p>
          <a:p>
            <a:pPr algn="just"/>
            <a:r>
              <a:rPr lang="ru-RU" sz="900" dirty="0">
                <a:solidFill>
                  <a:schemeClr val="bg1"/>
                </a:solidFill>
                <a:latin typeface="Montserrat" panose="00000500000000000000" pitchFamily="2" charset="-52"/>
                <a:cs typeface="Calibri" panose="020F0502020204030204" pitchFamily="34" charset="0"/>
              </a:rPr>
              <a:t>В</a:t>
            </a:r>
            <a:r>
              <a:rPr lang="ru-RU" sz="900" dirty="0" smtClean="0">
                <a:solidFill>
                  <a:schemeClr val="bg1"/>
                </a:solidFill>
                <a:latin typeface="Montserrat" panose="00000500000000000000" pitchFamily="2" charset="-52"/>
                <a:cs typeface="Calibri" panose="020F0502020204030204" pitchFamily="34" charset="0"/>
              </a:rPr>
              <a:t>се недостатки переносятся в план из рекомендаций в том виде в котором они есть в индивидуальных рекомендациях </a:t>
            </a:r>
          </a:p>
          <a:p>
            <a:pPr algn="just"/>
            <a:endParaRPr lang="ru-RU" sz="900" dirty="0" smtClean="0">
              <a:solidFill>
                <a:schemeClr val="bg1"/>
              </a:solidFill>
              <a:latin typeface="Montserrat" panose="00000500000000000000" pitchFamily="2" charset="-52"/>
              <a:cs typeface="Calibri" panose="020F0502020204030204" pitchFamily="34" charset="0"/>
            </a:endParaRPr>
          </a:p>
        </p:txBody>
      </p:sp>
      <p:pic>
        <p:nvPicPr>
          <p:cNvPr id="2" name="Рисунок 1"/>
          <p:cNvPicPr>
            <a:picLocks noChangeAspect="1"/>
          </p:cNvPicPr>
          <p:nvPr/>
        </p:nvPicPr>
        <p:blipFill>
          <a:blip r:embed="rId4"/>
          <a:stretch>
            <a:fillRect/>
          </a:stretch>
        </p:blipFill>
        <p:spPr>
          <a:xfrm>
            <a:off x="2515899" y="915566"/>
            <a:ext cx="6600380" cy="3600400"/>
          </a:xfrm>
          <a:prstGeom prst="rect">
            <a:avLst/>
          </a:prstGeom>
        </p:spPr>
      </p:pic>
      <p:sp>
        <p:nvSpPr>
          <p:cNvPr id="16" name="Прямоугольник 15"/>
          <p:cNvSpPr/>
          <p:nvPr/>
        </p:nvSpPr>
        <p:spPr>
          <a:xfrm>
            <a:off x="2639788" y="1491630"/>
            <a:ext cx="1932212" cy="3096344"/>
          </a:xfrm>
          <a:prstGeom prst="rect">
            <a:avLst/>
          </a:prstGeom>
          <a:noFill/>
          <a:ln w="571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cxnSp>
        <p:nvCxnSpPr>
          <p:cNvPr id="13" name="Прямая со стрелкой 12"/>
          <p:cNvCxnSpPr/>
          <p:nvPr/>
        </p:nvCxnSpPr>
        <p:spPr>
          <a:xfrm>
            <a:off x="1534492" y="2921857"/>
            <a:ext cx="1035225" cy="33247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575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rot="1812448">
            <a:off x="94718" y="-1347442"/>
            <a:ext cx="8555466" cy="8555466"/>
          </a:xfrm>
          <a:prstGeom prst="rect">
            <a:avLst/>
          </a:prstGeom>
        </p:spPr>
      </p:pic>
      <p:sp>
        <p:nvSpPr>
          <p:cNvPr id="4" name="Прямоугольник 3"/>
          <p:cNvSpPr/>
          <p:nvPr/>
        </p:nvSpPr>
        <p:spPr>
          <a:xfrm>
            <a:off x="1082149" y="123478"/>
            <a:ext cx="7114196" cy="461665"/>
          </a:xfrm>
          <a:prstGeom prst="rect">
            <a:avLst/>
          </a:prstGeom>
        </p:spPr>
        <p:txBody>
          <a:bodyPr wrap="square">
            <a:spAutoFit/>
          </a:bodyPr>
          <a:lstStyle/>
          <a:p>
            <a:pPr algn="ctr"/>
            <a:r>
              <a:rPr lang="ru-RU" sz="1200" b="1" dirty="0">
                <a:latin typeface="Montserrat" panose="00000500000000000000" pitchFamily="2" charset="-52"/>
              </a:rPr>
              <a:t>Сведения о мероприятиях по устранению недостатков, выявленных в ходе НОК УООД</a:t>
            </a:r>
          </a:p>
        </p:txBody>
      </p:sp>
      <p:pic>
        <p:nvPicPr>
          <p:cNvPr id="16" name="Рисунок 15"/>
          <p:cNvPicPr>
            <a:picLocks noChangeAspect="1"/>
          </p:cNvPicPr>
          <p:nvPr/>
        </p:nvPicPr>
        <p:blipFill>
          <a:blip r:embed="rId5"/>
          <a:stretch>
            <a:fillRect/>
          </a:stretch>
        </p:blipFill>
        <p:spPr>
          <a:xfrm>
            <a:off x="3498506" y="759447"/>
            <a:ext cx="5624399" cy="4032448"/>
          </a:xfrm>
          <a:prstGeom prst="rect">
            <a:avLst/>
          </a:prstGeom>
        </p:spPr>
      </p:pic>
      <p:grpSp>
        <p:nvGrpSpPr>
          <p:cNvPr id="2" name="Группа 1">
            <a:extLst>
              <a:ext uri="{FF2B5EF4-FFF2-40B4-BE49-F238E27FC236}">
                <a16:creationId xmlns:a16="http://schemas.microsoft.com/office/drawing/2014/main" xmlns="" id="{995BEED7-0103-4733-9F73-4D0155E1142D}"/>
              </a:ext>
            </a:extLst>
          </p:cNvPr>
          <p:cNvGrpSpPr/>
          <p:nvPr/>
        </p:nvGrpSpPr>
        <p:grpSpPr>
          <a:xfrm>
            <a:off x="107504" y="385089"/>
            <a:ext cx="3456384" cy="4634933"/>
            <a:chOff x="66704" y="1470429"/>
            <a:chExt cx="7350770" cy="3785446"/>
          </a:xfrm>
        </p:grpSpPr>
        <p:sp>
          <p:nvSpPr>
            <p:cNvPr id="15" name="Прямоугольник 14">
              <a:extLst>
                <a:ext uri="{FF2B5EF4-FFF2-40B4-BE49-F238E27FC236}">
                  <a16:creationId xmlns:a16="http://schemas.microsoft.com/office/drawing/2014/main" xmlns="" id="{8E41E2DB-B5AA-458A-964F-41879EDCF4D6}"/>
                </a:ext>
              </a:extLst>
            </p:cNvPr>
            <p:cNvSpPr/>
            <p:nvPr/>
          </p:nvSpPr>
          <p:spPr>
            <a:xfrm>
              <a:off x="66704" y="1470429"/>
              <a:ext cx="7350770" cy="378544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199090" y="1577130"/>
              <a:ext cx="6738986" cy="2903294"/>
            </a:xfrm>
            <a:prstGeom prst="rect">
              <a:avLst/>
            </a:prstGeom>
          </p:spPr>
          <p:txBody>
            <a:bodyPr wrap="square">
              <a:spAutoFit/>
            </a:bodyPr>
            <a:lstStyle/>
            <a:p>
              <a:pPr algn="just" rtl="0"/>
              <a:r>
                <a:rPr lang="ru-RU" sz="900" dirty="0">
                  <a:solidFill>
                    <a:schemeClr val="bg1"/>
                  </a:solidFill>
                  <a:latin typeface="Montserrat" panose="00000500000000000000" pitchFamily="2" charset="-52"/>
                  <a:cs typeface="Calibri" panose="020F0502020204030204" pitchFamily="34" charset="0"/>
                </a:rPr>
                <a:t>При формировании сведений о мероприятиях по устранению недостатков, выявленных в ходе независимой оценки качества, включенных в план по устранению недостатков, выявленных в ходе независимой оценки качества, указывается следующая </a:t>
              </a:r>
              <a:r>
                <a:rPr lang="ru-RU" sz="900" dirty="0" smtClean="0">
                  <a:solidFill>
                    <a:schemeClr val="bg1"/>
                  </a:solidFill>
                  <a:latin typeface="Montserrat" panose="00000500000000000000" pitchFamily="2" charset="-52"/>
                  <a:cs typeface="Calibri" panose="020F0502020204030204" pitchFamily="34" charset="0"/>
                </a:rPr>
                <a:t>информация:</a:t>
              </a:r>
            </a:p>
            <a:p>
              <a:pPr algn="just" rtl="0"/>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Наименование мероприятия </a:t>
              </a:r>
              <a:r>
                <a:rPr lang="ru-RU" sz="900" dirty="0">
                  <a:solidFill>
                    <a:schemeClr val="bg1"/>
                  </a:solidFill>
                  <a:latin typeface="Montserrat" panose="00000500000000000000" pitchFamily="2" charset="-52"/>
                  <a:cs typeface="Calibri" panose="020F0502020204030204" pitchFamily="34" charset="0"/>
                </a:rPr>
                <a:t>по устранению недостатков, выявленных в ходе независимой оценки качества, с указанием недостатка, выявленного в ходе независимой оценки качества, на устранение которого направлено мероприятие по устранению недостатков, выявленных в ходе независимой оценки качества</a:t>
              </a:r>
              <a:r>
                <a:rPr lang="ru-RU" sz="900" dirty="0" smtClean="0">
                  <a:solidFill>
                    <a:schemeClr val="bg1"/>
                  </a:solidFill>
                  <a:latin typeface="Montserrat" panose="00000500000000000000" pitchFamily="2" charset="-52"/>
                  <a:cs typeface="Calibri" panose="020F0502020204030204" pitchFamily="34" charset="0"/>
                </a:rPr>
                <a:t>;</a:t>
              </a:r>
            </a:p>
            <a:p>
              <a:pPr marL="194367" indent="-194367" algn="just">
                <a:buFont typeface="Wingdings" panose="05000000000000000000" pitchFamily="2" charset="2"/>
                <a:buChar char="v"/>
              </a:pPr>
              <a:endParaRPr lang="ru-RU" sz="900" dirty="0" smtClean="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Плановый срок реализации мероприятия </a:t>
              </a:r>
              <a:r>
                <a:rPr lang="ru-RU" sz="900" dirty="0">
                  <a:solidFill>
                    <a:schemeClr val="bg1"/>
                  </a:solidFill>
                  <a:latin typeface="Montserrat" panose="00000500000000000000" pitchFamily="2" charset="-52"/>
                  <a:cs typeface="Calibri" panose="020F0502020204030204" pitchFamily="34" charset="0"/>
                </a:rPr>
                <a:t>по устранению </a:t>
              </a:r>
              <a:r>
                <a:rPr lang="ru-RU" sz="900" dirty="0" smtClean="0">
                  <a:solidFill>
                    <a:schemeClr val="bg1"/>
                  </a:solidFill>
                  <a:latin typeface="Montserrat" panose="00000500000000000000" pitchFamily="2" charset="-52"/>
                  <a:cs typeface="Calibri" panose="020F0502020204030204" pitchFamily="34" charset="0"/>
                </a:rPr>
                <a:t>недостатков (</a:t>
              </a:r>
              <a:r>
                <a:rPr lang="ru-RU" sz="900" b="1" dirty="0" smtClean="0">
                  <a:solidFill>
                    <a:schemeClr val="bg1"/>
                  </a:solidFill>
                  <a:latin typeface="Montserrat" panose="00000500000000000000" pitchFamily="2" charset="-52"/>
                  <a:cs typeface="Calibri" panose="020F0502020204030204" pitchFamily="34" charset="0"/>
                </a:rPr>
                <a:t>только до 01.12.2025</a:t>
              </a:r>
              <a:r>
                <a:rPr lang="ru-RU" sz="900" dirty="0" smtClean="0">
                  <a:solidFill>
                    <a:schemeClr val="bg1"/>
                  </a:solidFill>
                  <a:latin typeface="Montserrat" panose="00000500000000000000" pitchFamily="2" charset="-52"/>
                  <a:cs typeface="Calibri" panose="020F0502020204030204" pitchFamily="34" charset="0"/>
                </a:rPr>
                <a:t>);</a:t>
              </a:r>
            </a:p>
            <a:p>
              <a:pPr algn="just"/>
              <a:endParaRPr lang="ru-RU" sz="900" dirty="0">
                <a:solidFill>
                  <a:schemeClr val="bg1"/>
                </a:solidFill>
                <a:latin typeface="Montserrat" panose="00000500000000000000" pitchFamily="2" charset="-52"/>
                <a:cs typeface="Calibri" panose="020F0502020204030204" pitchFamily="34" charset="0"/>
              </a:endParaRPr>
            </a:p>
            <a:p>
              <a:pPr marL="194367" indent="-194367" algn="just">
                <a:buFont typeface="Wingdings" panose="05000000000000000000" pitchFamily="2" charset="2"/>
                <a:buChar char="v"/>
              </a:pPr>
              <a:r>
                <a:rPr lang="ru-RU" sz="900" b="1" dirty="0">
                  <a:solidFill>
                    <a:schemeClr val="bg1"/>
                  </a:solidFill>
                  <a:latin typeface="Montserrat" panose="00000500000000000000" pitchFamily="2" charset="-52"/>
                </a:rPr>
                <a:t>Фамилия, имя, отчество </a:t>
              </a:r>
              <a:r>
                <a:rPr lang="ru-RU" sz="900" dirty="0">
                  <a:solidFill>
                    <a:schemeClr val="bg1"/>
                  </a:solidFill>
                  <a:latin typeface="Montserrat" panose="00000500000000000000" pitchFamily="2" charset="-52"/>
                  <a:cs typeface="Calibri" panose="020F0502020204030204" pitchFamily="34" charset="0"/>
                </a:rPr>
                <a:t>(при наличии), </a:t>
              </a:r>
              <a:r>
                <a:rPr lang="ru-RU" sz="900" b="1" dirty="0">
                  <a:solidFill>
                    <a:schemeClr val="bg1"/>
                  </a:solidFill>
                  <a:latin typeface="Montserrat" panose="00000500000000000000" pitchFamily="2" charset="-52"/>
                </a:rPr>
                <a:t>должность ответственного исполнителя </a:t>
              </a:r>
              <a:r>
                <a:rPr lang="ru-RU" sz="900" dirty="0">
                  <a:solidFill>
                    <a:schemeClr val="bg1"/>
                  </a:solidFill>
                  <a:latin typeface="Montserrat" panose="00000500000000000000" pitchFamily="2" charset="-52"/>
                  <a:cs typeface="Calibri" panose="020F0502020204030204" pitchFamily="34" charset="0"/>
                </a:rPr>
                <a:t>мероприятия по устранению </a:t>
              </a:r>
              <a:r>
                <a:rPr lang="ru-RU" sz="900" dirty="0" smtClean="0">
                  <a:solidFill>
                    <a:schemeClr val="bg1"/>
                  </a:solidFill>
                  <a:latin typeface="Montserrat" panose="00000500000000000000" pitchFamily="2" charset="-52"/>
                  <a:cs typeface="Calibri" panose="020F0502020204030204" pitchFamily="34" charset="0"/>
                </a:rPr>
                <a:t>недостатков (</a:t>
              </a:r>
              <a:r>
                <a:rPr lang="ru-RU" sz="900" b="1" u="sng" dirty="0" smtClean="0">
                  <a:solidFill>
                    <a:schemeClr val="bg1"/>
                  </a:solidFill>
                  <a:latin typeface="Montserrat" panose="00000500000000000000" pitchFamily="2" charset="-52"/>
                  <a:cs typeface="Calibri" panose="020F0502020204030204" pitchFamily="34" charset="0"/>
                </a:rPr>
                <a:t>только руководитель ОО</a:t>
              </a:r>
              <a:r>
                <a:rPr lang="ru-RU" sz="900" dirty="0" smtClean="0">
                  <a:solidFill>
                    <a:schemeClr val="bg1"/>
                  </a:solidFill>
                  <a:latin typeface="Montserrat" panose="00000500000000000000" pitchFamily="2" charset="-52"/>
                  <a:cs typeface="Calibri" panose="020F0502020204030204" pitchFamily="34" charset="0"/>
                </a:rPr>
                <a:t>);</a:t>
              </a:r>
              <a:endParaRPr lang="ru-RU" sz="900" dirty="0">
                <a:solidFill>
                  <a:schemeClr val="bg1"/>
                </a:solidFill>
                <a:latin typeface="Montserrat" panose="00000500000000000000" pitchFamily="2" charset="-52"/>
                <a:cs typeface="Calibri" panose="020F0502020204030204" pitchFamily="34" charset="0"/>
              </a:endParaRPr>
            </a:p>
          </p:txBody>
        </p:sp>
      </p:grpSp>
      <p:sp>
        <p:nvSpPr>
          <p:cNvPr id="3" name="Прямоугольник 2"/>
          <p:cNvSpPr/>
          <p:nvPr/>
        </p:nvSpPr>
        <p:spPr>
          <a:xfrm>
            <a:off x="5292080" y="1347614"/>
            <a:ext cx="1493700" cy="35283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7" name="Прямая со стрелкой 6"/>
          <p:cNvCxnSpPr/>
          <p:nvPr/>
        </p:nvCxnSpPr>
        <p:spPr>
          <a:xfrm>
            <a:off x="3419872" y="2205104"/>
            <a:ext cx="2016224" cy="497451"/>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a:off x="6818397" y="1347614"/>
            <a:ext cx="345891" cy="352839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1" name="Прямая со стрелкой 10"/>
          <p:cNvCxnSpPr/>
          <p:nvPr/>
        </p:nvCxnSpPr>
        <p:spPr>
          <a:xfrm>
            <a:off x="3419872" y="2930291"/>
            <a:ext cx="3398526" cy="41266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7" name="Прямоугольник 26"/>
          <p:cNvSpPr/>
          <p:nvPr/>
        </p:nvSpPr>
        <p:spPr>
          <a:xfrm>
            <a:off x="7172703" y="1347614"/>
            <a:ext cx="495641" cy="3528391"/>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25" name="Прямая со стрелкой 24"/>
          <p:cNvCxnSpPr/>
          <p:nvPr/>
        </p:nvCxnSpPr>
        <p:spPr>
          <a:xfrm>
            <a:off x="3297808" y="3688509"/>
            <a:ext cx="3794472" cy="107377"/>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3271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rot="1812448">
            <a:off x="166726" y="-1329467"/>
            <a:ext cx="8555466" cy="8555466"/>
          </a:xfrm>
          <a:prstGeom prst="rect">
            <a:avLst/>
          </a:prstGeom>
        </p:spPr>
      </p:pic>
      <p:sp>
        <p:nvSpPr>
          <p:cNvPr id="4" name="Прямоугольник 3"/>
          <p:cNvSpPr/>
          <p:nvPr/>
        </p:nvSpPr>
        <p:spPr>
          <a:xfrm>
            <a:off x="1115616" y="51470"/>
            <a:ext cx="7114196" cy="430887"/>
          </a:xfrm>
          <a:prstGeom prst="rect">
            <a:avLst/>
          </a:prstGeom>
        </p:spPr>
        <p:txBody>
          <a:bodyPr wrap="square">
            <a:spAutoFit/>
          </a:bodyPr>
          <a:lstStyle/>
          <a:p>
            <a:pPr algn="ctr"/>
            <a:r>
              <a:rPr lang="ru-RU" sz="1100" b="1" dirty="0">
                <a:latin typeface="Montserrat" panose="00000500000000000000" pitchFamily="2" charset="-52"/>
              </a:rPr>
              <a:t>Сведения о мероприятиях по устранению недостатков, выявленных в ходе НОК УООД</a:t>
            </a:r>
          </a:p>
          <a:p>
            <a:pPr algn="ctr"/>
            <a:r>
              <a:rPr lang="ru-RU" sz="1100" b="1" dirty="0">
                <a:latin typeface="Montserrat" panose="00000500000000000000" pitchFamily="2" charset="-52"/>
              </a:rPr>
              <a:t>и включенных в план</a:t>
            </a:r>
          </a:p>
        </p:txBody>
      </p:sp>
      <p:grpSp>
        <p:nvGrpSpPr>
          <p:cNvPr id="2" name="Группа 1">
            <a:extLst>
              <a:ext uri="{FF2B5EF4-FFF2-40B4-BE49-F238E27FC236}">
                <a16:creationId xmlns:a16="http://schemas.microsoft.com/office/drawing/2014/main" xmlns="" id="{15676312-4D66-4A08-A051-1DDA9C3BBDEA}"/>
              </a:ext>
            </a:extLst>
          </p:cNvPr>
          <p:cNvGrpSpPr/>
          <p:nvPr/>
        </p:nvGrpSpPr>
        <p:grpSpPr>
          <a:xfrm>
            <a:off x="251520" y="482356"/>
            <a:ext cx="2736304" cy="4537665"/>
            <a:chOff x="157154" y="1275605"/>
            <a:chExt cx="3172242" cy="4012383"/>
          </a:xfrm>
        </p:grpSpPr>
        <p:sp>
          <p:nvSpPr>
            <p:cNvPr id="15" name="Прямоугольник 14">
              <a:extLst>
                <a:ext uri="{FF2B5EF4-FFF2-40B4-BE49-F238E27FC236}">
                  <a16:creationId xmlns:a16="http://schemas.microsoft.com/office/drawing/2014/main" xmlns="" id="{8E41E2DB-B5AA-458A-964F-41879EDCF4D6}"/>
                </a:ext>
              </a:extLst>
            </p:cNvPr>
            <p:cNvSpPr/>
            <p:nvPr/>
          </p:nvSpPr>
          <p:spPr>
            <a:xfrm>
              <a:off x="157155" y="1275605"/>
              <a:ext cx="3172241" cy="4012383"/>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157154" y="1275605"/>
              <a:ext cx="3009066" cy="3356495"/>
            </a:xfrm>
            <a:prstGeom prst="rect">
              <a:avLst/>
            </a:prstGeom>
          </p:spPr>
          <p:txBody>
            <a:bodyPr wrap="square">
              <a:spAutoFit/>
            </a:bodyPr>
            <a:lstStyle/>
            <a:p>
              <a:pPr algn="ctr">
                <a:spcAft>
                  <a:spcPts val="771"/>
                </a:spcAft>
              </a:pPr>
              <a:r>
                <a:rPr lang="ru-RU" sz="900" b="1" dirty="0">
                  <a:solidFill>
                    <a:schemeClr val="bg1"/>
                  </a:solidFill>
                  <a:latin typeface="Montserrat" panose="00000500000000000000" pitchFamily="2" charset="-52"/>
                </a:rPr>
                <a:t>Наименование</a:t>
              </a:r>
              <a:r>
                <a:rPr lang="ru-RU" sz="900" b="1" spc="-1" dirty="0">
                  <a:solidFill>
                    <a:schemeClr val="bg1"/>
                  </a:solidFill>
                  <a:latin typeface="Montserrat" panose="00000500000000000000" pitchFamily="2" charset="-52"/>
                  <a:ea typeface="Microsoft YaHei"/>
                </a:rPr>
                <a:t> </a:t>
              </a:r>
              <a:r>
                <a:rPr lang="ru-RU" sz="900" b="1" dirty="0">
                  <a:solidFill>
                    <a:schemeClr val="bg1"/>
                  </a:solidFill>
                  <a:latin typeface="Montserrat" panose="00000500000000000000" pitchFamily="2" charset="-52"/>
                </a:rPr>
                <a:t>мероприятия</a:t>
              </a:r>
            </a:p>
            <a:p>
              <a:pPr marL="173899" indent="-171450" algn="just">
                <a:buClr>
                  <a:schemeClr val="bg1"/>
                </a:buClr>
                <a:buSzPct val="100000"/>
                <a:buFont typeface="Wingdings" panose="05000000000000000000" pitchFamily="2" charset="2"/>
                <a:buChar char="v"/>
              </a:pPr>
              <a:r>
                <a:rPr lang="ru-RU" sz="900" spc="-1" dirty="0">
                  <a:solidFill>
                    <a:schemeClr val="bg1"/>
                  </a:solidFill>
                  <a:latin typeface="Montserrat" panose="00000500000000000000" pitchFamily="2" charset="-52"/>
                  <a:ea typeface="Microsoft YaHei"/>
                </a:rPr>
                <a:t>В план вносятся только </a:t>
              </a:r>
              <a:r>
                <a:rPr lang="ru-RU" sz="900" b="1" dirty="0" smtClean="0">
                  <a:solidFill>
                    <a:schemeClr val="bg1"/>
                  </a:solidFill>
                  <a:latin typeface="Montserrat" panose="00000500000000000000" pitchFamily="2" charset="-52"/>
                </a:rPr>
                <a:t>конкретные мероприятия</a:t>
              </a:r>
              <a:r>
                <a:rPr lang="ru-RU" sz="900" spc="-1" dirty="0" smtClean="0">
                  <a:solidFill>
                    <a:schemeClr val="bg1"/>
                  </a:solidFill>
                  <a:latin typeface="Montserrat" panose="00000500000000000000" pitchFamily="2" charset="-52"/>
                  <a:ea typeface="Microsoft YaHei"/>
                </a:rPr>
                <a:t> по устранению недостатков (</a:t>
              </a:r>
              <a:r>
                <a:rPr lang="ru-RU" sz="900" u="sng" spc="-1" dirty="0" smtClean="0">
                  <a:solidFill>
                    <a:schemeClr val="bg1"/>
                  </a:solidFill>
                  <a:latin typeface="Montserrat" panose="00000500000000000000" pitchFamily="2" charset="-52"/>
                  <a:ea typeface="Microsoft YaHei"/>
                </a:rPr>
                <a:t>с </a:t>
              </a:r>
              <a:r>
                <a:rPr lang="ru-RU" sz="900" u="sng" spc="-1" dirty="0">
                  <a:solidFill>
                    <a:schemeClr val="bg1"/>
                  </a:solidFill>
                  <a:latin typeface="Montserrat" panose="00000500000000000000" pitchFamily="2" charset="-52"/>
                  <a:ea typeface="Microsoft YaHei"/>
                </a:rPr>
                <a:t>опорой на индивидуальные рекомендации оператора, составленные по итогам аудита помещений образовательной организации и ее официального сайта, а также опроса респондентов</a:t>
              </a:r>
              <a:r>
                <a:rPr lang="ru-RU" sz="900" spc="-1" dirty="0" smtClean="0">
                  <a:solidFill>
                    <a:schemeClr val="bg1"/>
                  </a:solidFill>
                  <a:latin typeface="Montserrat" panose="00000500000000000000" pitchFamily="2" charset="-52"/>
                  <a:ea typeface="Microsoft YaHei"/>
                </a:rPr>
                <a:t>).</a:t>
              </a:r>
            </a:p>
            <a:p>
              <a:pPr marL="2449" algn="just">
                <a:buClr>
                  <a:schemeClr val="bg1"/>
                </a:buClr>
                <a:buSzPct val="100000"/>
              </a:pPr>
              <a:endParaRPr lang="ru-RU" sz="900" spc="-1" dirty="0">
                <a:solidFill>
                  <a:schemeClr val="bg1"/>
                </a:solidFill>
                <a:latin typeface="Montserrat" panose="00000500000000000000" pitchFamily="2" charset="-52"/>
              </a:endParaRPr>
            </a:p>
            <a:p>
              <a:pPr marL="173899" indent="-171450" algn="just">
                <a:buClr>
                  <a:schemeClr val="bg1"/>
                </a:buClr>
                <a:buSzPct val="100000"/>
                <a:buFont typeface="Wingdings" panose="05000000000000000000" pitchFamily="2" charset="2"/>
                <a:buChar char="v"/>
              </a:pPr>
              <a:r>
                <a:rPr lang="ru-RU" sz="900" spc="-1" dirty="0">
                  <a:solidFill>
                    <a:schemeClr val="bg1"/>
                  </a:solidFill>
                  <a:latin typeface="Montserrat" panose="00000500000000000000" pitchFamily="2" charset="-52"/>
                  <a:ea typeface="Microsoft YaHei"/>
                </a:rPr>
                <a:t>Непременным условием является логическое </a:t>
              </a:r>
              <a:r>
                <a:rPr lang="ru-RU" sz="900" b="1" dirty="0">
                  <a:solidFill>
                    <a:schemeClr val="bg1"/>
                  </a:solidFill>
                  <a:latin typeface="Montserrat" panose="00000500000000000000" pitchFamily="2" charset="-52"/>
                </a:rPr>
                <a:t>соответствие</a:t>
              </a:r>
              <a:r>
                <a:rPr lang="ru-RU" sz="900" b="1" spc="-1" dirty="0">
                  <a:solidFill>
                    <a:schemeClr val="bg1"/>
                  </a:solidFill>
                  <a:latin typeface="Montserrat" panose="00000500000000000000" pitchFamily="2" charset="-52"/>
                  <a:ea typeface="Microsoft YaHei"/>
                </a:rPr>
                <a:t> </a:t>
              </a:r>
              <a:r>
                <a:rPr lang="ru-RU" sz="900" b="1" dirty="0">
                  <a:solidFill>
                    <a:schemeClr val="bg1"/>
                  </a:solidFill>
                  <a:latin typeface="Montserrat" panose="00000500000000000000" pitchFamily="2" charset="-52"/>
                </a:rPr>
                <a:t>планового</a:t>
              </a:r>
              <a:r>
                <a:rPr lang="ru-RU" sz="900" b="1" spc="-1" dirty="0">
                  <a:solidFill>
                    <a:schemeClr val="bg1"/>
                  </a:solidFill>
                  <a:latin typeface="Montserrat" panose="00000500000000000000" pitchFamily="2" charset="-52"/>
                  <a:ea typeface="Microsoft YaHei"/>
                </a:rPr>
                <a:t> </a:t>
              </a:r>
              <a:r>
                <a:rPr lang="ru-RU" sz="900" b="1" dirty="0">
                  <a:solidFill>
                    <a:schemeClr val="bg1"/>
                  </a:solidFill>
                  <a:latin typeface="Montserrat" panose="00000500000000000000" pitchFamily="2" charset="-52"/>
                </a:rPr>
                <a:t>мероприятия</a:t>
              </a:r>
              <a:r>
                <a:rPr lang="ru-RU" sz="900" b="1" spc="-1" dirty="0">
                  <a:solidFill>
                    <a:schemeClr val="bg1"/>
                  </a:solidFill>
                  <a:latin typeface="Montserrat" panose="00000500000000000000" pitchFamily="2" charset="-52"/>
                  <a:ea typeface="Microsoft YaHei"/>
                </a:rPr>
                <a:t> </a:t>
              </a:r>
              <a:r>
                <a:rPr lang="ru-RU" sz="900" b="1" dirty="0">
                  <a:solidFill>
                    <a:schemeClr val="bg1"/>
                  </a:solidFill>
                  <a:latin typeface="Montserrat" panose="00000500000000000000" pitchFamily="2" charset="-52"/>
                </a:rPr>
                <a:t>выявленному</a:t>
              </a:r>
              <a:r>
                <a:rPr lang="ru-RU" sz="900" b="1" spc="-1" dirty="0">
                  <a:solidFill>
                    <a:schemeClr val="bg1"/>
                  </a:solidFill>
                  <a:latin typeface="Montserrat" panose="00000500000000000000" pitchFamily="2" charset="-52"/>
                  <a:ea typeface="Microsoft YaHei"/>
                </a:rPr>
                <a:t> </a:t>
              </a:r>
              <a:r>
                <a:rPr lang="ru-RU" sz="900" b="1" dirty="0">
                  <a:solidFill>
                    <a:schemeClr val="bg1"/>
                  </a:solidFill>
                  <a:latin typeface="Montserrat" panose="00000500000000000000" pitchFamily="2" charset="-52"/>
                </a:rPr>
                <a:t>недостатку</a:t>
              </a:r>
              <a:r>
                <a:rPr lang="ru-RU" sz="900" spc="-1" dirty="0">
                  <a:solidFill>
                    <a:schemeClr val="bg1"/>
                  </a:solidFill>
                  <a:latin typeface="Montserrat" panose="00000500000000000000" pitchFamily="2" charset="-52"/>
                  <a:ea typeface="Microsoft YaHei"/>
                </a:rPr>
                <a:t>, недостаток же напрямую соотносится с критерием оценки качества образовательной деятельности</a:t>
              </a:r>
              <a:r>
                <a:rPr lang="ru-RU" sz="900" spc="-1" dirty="0" smtClean="0">
                  <a:solidFill>
                    <a:schemeClr val="bg1"/>
                  </a:solidFill>
                  <a:latin typeface="Montserrat" panose="00000500000000000000" pitchFamily="2" charset="-52"/>
                  <a:ea typeface="Microsoft YaHei"/>
                </a:rPr>
                <a:t>.</a:t>
              </a:r>
            </a:p>
            <a:p>
              <a:pPr marL="2449" algn="just">
                <a:buClr>
                  <a:schemeClr val="bg1"/>
                </a:buClr>
                <a:buSzPct val="100000"/>
              </a:pPr>
              <a:endParaRPr lang="ru-RU" sz="900" spc="-1" dirty="0">
                <a:solidFill>
                  <a:schemeClr val="bg1"/>
                </a:solidFill>
                <a:latin typeface="Montserrat" panose="00000500000000000000" pitchFamily="2" charset="-52"/>
              </a:endParaRPr>
            </a:p>
            <a:p>
              <a:pPr marL="173899" indent="-171450" algn="just">
                <a:buClr>
                  <a:schemeClr val="bg1"/>
                </a:buClr>
                <a:buSzPct val="100000"/>
                <a:buFont typeface="Wingdings" panose="05000000000000000000" pitchFamily="2" charset="2"/>
                <a:buChar char="v"/>
              </a:pPr>
              <a:r>
                <a:rPr lang="ru-RU" sz="900" spc="-1" dirty="0">
                  <a:solidFill>
                    <a:schemeClr val="bg1"/>
                  </a:solidFill>
                  <a:latin typeface="Montserrat" panose="00000500000000000000" pitchFamily="2" charset="-52"/>
                  <a:ea typeface="Microsoft YaHei"/>
                </a:rPr>
                <a:t>Мероприятия вносятся в план лишь </a:t>
              </a:r>
              <a:r>
                <a:rPr lang="ru-RU" sz="900" b="1" dirty="0">
                  <a:solidFill>
                    <a:schemeClr val="bg1"/>
                  </a:solidFill>
                  <a:latin typeface="Montserrat" panose="00000500000000000000" pitchFamily="2" charset="-52"/>
                </a:rPr>
                <a:t>единожды</a:t>
              </a:r>
              <a:r>
                <a:rPr lang="ru-RU" sz="900" spc="-1" dirty="0">
                  <a:solidFill>
                    <a:schemeClr val="bg1"/>
                  </a:solidFill>
                  <a:latin typeface="Montserrat" panose="00000500000000000000" pitchFamily="2" charset="-52"/>
                  <a:ea typeface="Microsoft YaHei"/>
                </a:rPr>
                <a:t>, т. е. не должны дублироваться (повторяться</a:t>
              </a:r>
              <a:r>
                <a:rPr lang="ru-RU" sz="900" spc="-1" dirty="0" smtClean="0">
                  <a:solidFill>
                    <a:schemeClr val="bg1"/>
                  </a:solidFill>
                  <a:latin typeface="Montserrat" panose="00000500000000000000" pitchFamily="2" charset="-52"/>
                  <a:ea typeface="Microsoft YaHei"/>
                </a:rPr>
                <a:t>).</a:t>
              </a:r>
            </a:p>
            <a:p>
              <a:pPr marL="2449" algn="just">
                <a:buClr>
                  <a:schemeClr val="bg1"/>
                </a:buClr>
                <a:buSzPct val="100000"/>
              </a:pPr>
              <a:endParaRPr lang="ru-RU" sz="900" spc="-1" dirty="0">
                <a:solidFill>
                  <a:schemeClr val="bg1"/>
                </a:solidFill>
                <a:latin typeface="Montserrat" panose="00000500000000000000" pitchFamily="2" charset="-52"/>
              </a:endParaRPr>
            </a:p>
            <a:p>
              <a:pPr marL="173899" indent="-171450" algn="just">
                <a:buClr>
                  <a:schemeClr val="bg1"/>
                </a:buClr>
                <a:buSzPct val="100000"/>
                <a:buFont typeface="Wingdings" panose="05000000000000000000" pitchFamily="2" charset="2"/>
                <a:buChar char="v"/>
              </a:pPr>
              <a:r>
                <a:rPr lang="ru-RU" sz="900" spc="-1" dirty="0" smtClean="0">
                  <a:solidFill>
                    <a:schemeClr val="bg1"/>
                  </a:solidFill>
                  <a:latin typeface="Montserrat" panose="00000500000000000000" pitchFamily="2" charset="-52"/>
                  <a:ea typeface="Microsoft YaHei"/>
                </a:rPr>
                <a:t>Лаконичность </a:t>
              </a:r>
              <a:r>
                <a:rPr lang="ru-RU" sz="900" spc="-1" dirty="0">
                  <a:solidFill>
                    <a:schemeClr val="bg1"/>
                  </a:solidFill>
                  <a:latin typeface="Montserrat" panose="00000500000000000000" pitchFamily="2" charset="-52"/>
                  <a:ea typeface="Microsoft YaHei"/>
                </a:rPr>
                <a:t>формулировок, </a:t>
              </a:r>
              <a:r>
                <a:rPr lang="ru-RU" sz="900" b="1" dirty="0">
                  <a:solidFill>
                    <a:schemeClr val="bg1"/>
                  </a:solidFill>
                  <a:latin typeface="Montserrat" panose="00000500000000000000" pitchFamily="2" charset="-52"/>
                </a:rPr>
                <a:t>ясность</a:t>
              </a:r>
              <a:r>
                <a:rPr lang="ru-RU" sz="900" spc="-1" dirty="0">
                  <a:solidFill>
                    <a:schemeClr val="bg1"/>
                  </a:solidFill>
                  <a:latin typeface="Montserrat" panose="00000500000000000000" pitchFamily="2" charset="-52"/>
                  <a:ea typeface="Microsoft YaHei"/>
                </a:rPr>
                <a:t> и </a:t>
              </a:r>
              <a:r>
                <a:rPr lang="ru-RU" sz="900" b="1" dirty="0">
                  <a:solidFill>
                    <a:schemeClr val="bg1"/>
                  </a:solidFill>
                  <a:latin typeface="Montserrat" panose="00000500000000000000" pitchFamily="2" charset="-52"/>
                </a:rPr>
                <a:t>доступность</a:t>
              </a:r>
              <a:r>
                <a:rPr lang="ru-RU" sz="900" spc="-1" dirty="0">
                  <a:solidFill>
                    <a:schemeClr val="bg1"/>
                  </a:solidFill>
                  <a:latin typeface="Montserrat" panose="00000500000000000000" pitchFamily="2" charset="-52"/>
                  <a:ea typeface="Microsoft YaHei"/>
                </a:rPr>
                <a:t> изложения.</a:t>
              </a:r>
              <a:endParaRPr lang="ru-RU" sz="900" spc="-1" dirty="0">
                <a:solidFill>
                  <a:schemeClr val="bg1"/>
                </a:solidFill>
                <a:latin typeface="Montserrat" panose="00000500000000000000" pitchFamily="2" charset="-52"/>
              </a:endParaRPr>
            </a:p>
          </p:txBody>
        </p:sp>
      </p:grpSp>
      <p:pic>
        <p:nvPicPr>
          <p:cNvPr id="11" name="Рисунок 10"/>
          <p:cNvPicPr>
            <a:picLocks noChangeAspect="1"/>
          </p:cNvPicPr>
          <p:nvPr/>
        </p:nvPicPr>
        <p:blipFill>
          <a:blip r:embed="rId5"/>
          <a:stretch>
            <a:fillRect/>
          </a:stretch>
        </p:blipFill>
        <p:spPr>
          <a:xfrm>
            <a:off x="3156770" y="626672"/>
            <a:ext cx="5926489" cy="4249033"/>
          </a:xfrm>
          <a:prstGeom prst="rect">
            <a:avLst/>
          </a:prstGeom>
        </p:spPr>
      </p:pic>
      <p:sp>
        <p:nvSpPr>
          <p:cNvPr id="13" name="Прямоугольник 12"/>
          <p:cNvSpPr/>
          <p:nvPr/>
        </p:nvSpPr>
        <p:spPr>
          <a:xfrm>
            <a:off x="5004048" y="1131590"/>
            <a:ext cx="1584176" cy="3856602"/>
          </a:xfrm>
          <a:prstGeom prst="rect">
            <a:avLst/>
          </a:prstGeom>
          <a:noFill/>
          <a:ln w="571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cxnSp>
        <p:nvCxnSpPr>
          <p:cNvPr id="16" name="Прямая со стрелкой 15"/>
          <p:cNvCxnSpPr/>
          <p:nvPr/>
        </p:nvCxnSpPr>
        <p:spPr>
          <a:xfrm>
            <a:off x="2987824" y="3219822"/>
            <a:ext cx="1875472"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5208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xmlns="" id="{9BE7D743-3FEF-4D45-A290-48B27E494323}"/>
              </a:ext>
            </a:extLst>
          </p:cNvPr>
          <p:cNvGrpSpPr/>
          <p:nvPr/>
        </p:nvGrpSpPr>
        <p:grpSpPr>
          <a:xfrm>
            <a:off x="157154" y="483518"/>
            <a:ext cx="3262718" cy="4502303"/>
            <a:chOff x="539552" y="1275606"/>
            <a:chExt cx="2716019" cy="3369519"/>
          </a:xfrm>
        </p:grpSpPr>
        <p:sp>
          <p:nvSpPr>
            <p:cNvPr id="15" name="Прямоугольник 14">
              <a:extLst>
                <a:ext uri="{FF2B5EF4-FFF2-40B4-BE49-F238E27FC236}">
                  <a16:creationId xmlns:a16="http://schemas.microsoft.com/office/drawing/2014/main" xmlns="" id="{8E41E2DB-B5AA-458A-964F-41879EDCF4D6}"/>
                </a:ext>
              </a:extLst>
            </p:cNvPr>
            <p:cNvSpPr/>
            <p:nvPr/>
          </p:nvSpPr>
          <p:spPr>
            <a:xfrm>
              <a:off x="539552" y="1275606"/>
              <a:ext cx="2716019" cy="336951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539552" y="1378314"/>
              <a:ext cx="2566419" cy="2629711"/>
            </a:xfrm>
            <a:prstGeom prst="rect">
              <a:avLst/>
            </a:prstGeom>
          </p:spPr>
          <p:txBody>
            <a:bodyPr wrap="square">
              <a:spAutoFit/>
            </a:bodyPr>
            <a:lstStyle/>
            <a:p>
              <a:pPr marL="0" marR="0" lvl="0" indent="0" algn="ctr" defTabSz="914400" rtl="0" eaLnBrk="1" fontAlgn="auto" latinLnBrk="0" hangingPunct="1">
                <a:spcBef>
                  <a:spcPts val="0"/>
                </a:spcBef>
                <a:spcAft>
                  <a:spcPts val="771"/>
                </a:spcAft>
                <a:buClrTx/>
                <a:buSzTx/>
                <a:buFontTx/>
                <a:buNone/>
                <a:tabLst/>
                <a:defRPr/>
              </a:pPr>
              <a:r>
                <a:rPr lang="ru-RU" sz="900" b="1" dirty="0">
                  <a:solidFill>
                    <a:schemeClr val="bg1"/>
                  </a:solidFill>
                  <a:latin typeface="Montserrat" panose="00000500000000000000" pitchFamily="2" charset="-52"/>
                </a:rPr>
                <a:t>Плановый срок реализации </a:t>
              </a:r>
              <a:r>
                <a:rPr lang="ru-RU" sz="900" b="1" dirty="0" smtClean="0">
                  <a:solidFill>
                    <a:schemeClr val="bg1"/>
                  </a:solidFill>
                  <a:latin typeface="Montserrat" panose="00000500000000000000" pitchFamily="2" charset="-52"/>
                </a:rPr>
                <a:t>мероприятия</a:t>
              </a:r>
            </a:p>
            <a:p>
              <a:pPr marL="0" marR="0" lvl="0" indent="0" algn="ctr" defTabSz="914400" rtl="0" eaLnBrk="1" fontAlgn="auto" latinLnBrk="0" hangingPunct="1">
                <a:spcBef>
                  <a:spcPts val="0"/>
                </a:spcBef>
                <a:spcAft>
                  <a:spcPts val="771"/>
                </a:spcAft>
                <a:buClrTx/>
                <a:buSzTx/>
                <a:buFontTx/>
                <a:buNone/>
                <a:tabLst/>
                <a:defRPr/>
              </a:pPr>
              <a:endParaRPr lang="ru-RU" sz="900" b="1" dirty="0">
                <a:solidFill>
                  <a:schemeClr val="bg1"/>
                </a:solidFill>
                <a:latin typeface="Montserrat" panose="00000500000000000000" pitchFamily="2" charset="-52"/>
              </a:endParaRPr>
            </a:p>
            <a:p>
              <a:pPr marL="0" marR="0" lvl="0" indent="0" algn="just" defTabSz="914400" rtl="0" eaLnBrk="1" fontAlgn="auto" latinLnBrk="0" hangingPunct="1">
                <a:spcBef>
                  <a:spcPts val="0"/>
                </a:spcBef>
                <a:spcAft>
                  <a:spcPts val="0"/>
                </a:spcAft>
                <a:buClrTx/>
                <a:buSzTx/>
                <a:buFontTx/>
                <a:buNone/>
                <a:tabLst/>
                <a:defRPr/>
              </a:pPr>
              <a:r>
                <a:rPr lang="ru-RU" sz="900" b="1" dirty="0">
                  <a:solidFill>
                    <a:schemeClr val="bg1"/>
                  </a:solidFill>
                  <a:latin typeface="Montserrat" panose="00000500000000000000" pitchFamily="2" charset="-52"/>
                </a:rPr>
                <a:t>Корректность</a:t>
              </a: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rPr>
                <a:t> и </a:t>
              </a:r>
              <a:r>
                <a:rPr lang="ru-RU" sz="900" b="1" dirty="0">
                  <a:solidFill>
                    <a:schemeClr val="bg1"/>
                  </a:solidFill>
                  <a:latin typeface="Montserrat" panose="00000500000000000000" pitchFamily="2" charset="-52"/>
                </a:rPr>
                <a:t>реалистичность</a:t>
              </a: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rPr>
                <a:t> сроков исполнения плановых мероприятий.</a:t>
              </a:r>
              <a:endParaRPr kumimoji="0" lang="ru-RU" sz="900" b="0" i="0" u="none" strike="noStrike" kern="1200" cap="none" spc="-1" normalizeH="0" baseline="0" noProof="0" dirty="0">
                <a:ln>
                  <a:noFill/>
                </a:ln>
                <a:solidFill>
                  <a:schemeClr val="bg1"/>
                </a:solidFill>
                <a:effectLst/>
                <a:uLnTx/>
                <a:uFillTx/>
                <a:latin typeface="Montserrat" panose="00000500000000000000" pitchFamily="2" charset="-52"/>
              </a:endParaRPr>
            </a:p>
            <a:p>
              <a:pPr marL="0" marR="0" lvl="0" indent="0" algn="just" defTabSz="914400" rtl="0" eaLnBrk="1" fontAlgn="auto" latinLnBrk="0" hangingPunct="1">
                <a:spcBef>
                  <a:spcPts val="0"/>
                </a:spcBef>
                <a:spcAft>
                  <a:spcPts val="0"/>
                </a:spcAft>
                <a:buClrTx/>
                <a:buSzTx/>
                <a:buFontTx/>
                <a:buNone/>
                <a:tabLst/>
                <a:defRPr/>
              </a:pP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rPr>
                <a:t>Даты заполняются только в </a:t>
              </a:r>
              <a:r>
                <a:rPr lang="ru-RU" sz="900" b="1" dirty="0">
                  <a:solidFill>
                    <a:schemeClr val="bg1"/>
                  </a:solidFill>
                  <a:latin typeface="Montserrat" panose="00000500000000000000" pitchFamily="2" charset="-52"/>
                </a:rPr>
                <a:t>числовом</a:t>
              </a:r>
              <a:r>
                <a:rPr kumimoji="0" lang="ru-RU" sz="900" b="1" i="0" u="none" strike="noStrike" kern="1200" cap="none" spc="-1" normalizeH="0" baseline="0" noProof="0" dirty="0">
                  <a:ln>
                    <a:noFill/>
                  </a:ln>
                  <a:solidFill>
                    <a:schemeClr val="bg1"/>
                  </a:solidFill>
                  <a:effectLst/>
                  <a:uLnTx/>
                  <a:uFillTx/>
                  <a:latin typeface="Montserrat" panose="00000500000000000000" pitchFamily="2" charset="-52"/>
                  <a:ea typeface="Microsoft YaHei"/>
                </a:rPr>
                <a:t> </a:t>
              </a:r>
              <a:r>
                <a:rPr lang="ru-RU" sz="900" b="1" dirty="0">
                  <a:solidFill>
                    <a:schemeClr val="bg1"/>
                  </a:solidFill>
                  <a:latin typeface="Montserrat" panose="00000500000000000000" pitchFamily="2" charset="-52"/>
                </a:rPr>
                <a:t>формате</a:t>
              </a: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rPr>
                <a:t> (</a:t>
              </a:r>
              <a:r>
                <a:rPr kumimoji="0" lang="ru-RU" sz="900" b="0" i="1" u="none" strike="noStrike" kern="1200" cap="none" spc="-1" normalizeH="0" baseline="0" noProof="0" dirty="0">
                  <a:ln>
                    <a:noFill/>
                  </a:ln>
                  <a:solidFill>
                    <a:schemeClr val="bg1"/>
                  </a:solidFill>
                  <a:effectLst/>
                  <a:uLnTx/>
                  <a:uFillTx/>
                  <a:latin typeface="Montserrat" panose="00000500000000000000" pitchFamily="2" charset="-52"/>
                  <a:ea typeface="Microsoft YaHei"/>
                </a:rPr>
                <a:t>ДД.ММ.ГГГГ</a:t>
              </a:r>
              <a:r>
                <a:rPr kumimoji="0" lang="ru-RU" sz="900" b="0" i="0" u="none" strike="noStrike" kern="1200" cap="none" spc="-1" normalizeH="0" baseline="0" noProof="0" dirty="0" smtClean="0">
                  <a:ln>
                    <a:noFill/>
                  </a:ln>
                  <a:solidFill>
                    <a:schemeClr val="bg1"/>
                  </a:solidFill>
                  <a:effectLst/>
                  <a:uLnTx/>
                  <a:uFillTx/>
                  <a:latin typeface="Montserrat" panose="00000500000000000000" pitchFamily="2" charset="-52"/>
                  <a:ea typeface="Microsoft YaHei"/>
                </a:rPr>
                <a:t>),</a:t>
              </a:r>
              <a:r>
                <a:rPr kumimoji="0" lang="ru-RU" sz="900" b="0" i="0" u="none" strike="noStrike" kern="1200" cap="none" spc="-1" normalizeH="0" noProof="0" dirty="0" smtClean="0">
                  <a:ln>
                    <a:noFill/>
                  </a:ln>
                  <a:solidFill>
                    <a:schemeClr val="bg1"/>
                  </a:solidFill>
                  <a:effectLst/>
                  <a:uLnTx/>
                  <a:uFillTx/>
                  <a:latin typeface="Montserrat" panose="00000500000000000000" pitchFamily="2" charset="-52"/>
                  <a:ea typeface="Microsoft YaHei"/>
                </a:rPr>
                <a:t> например </a:t>
              </a:r>
            </a:p>
            <a:p>
              <a:pPr marL="0" marR="0" lvl="0" indent="0" algn="just" defTabSz="914400" rtl="0" eaLnBrk="1" fontAlgn="auto" latinLnBrk="0" hangingPunct="1">
                <a:spcBef>
                  <a:spcPts val="0"/>
                </a:spcBef>
                <a:spcAft>
                  <a:spcPts val="0"/>
                </a:spcAft>
                <a:buClrTx/>
                <a:buSzTx/>
                <a:buFontTx/>
                <a:buNone/>
                <a:tabLst/>
                <a:defRPr/>
              </a:pPr>
              <a:r>
                <a:rPr lang="ru-RU" sz="1600" b="1" spc="-1" dirty="0" smtClean="0">
                  <a:solidFill>
                    <a:schemeClr val="bg1"/>
                  </a:solidFill>
                  <a:latin typeface="Montserrat" panose="00000500000000000000" pitchFamily="2" charset="-52"/>
                  <a:ea typeface="Microsoft YaHei"/>
                </a:rPr>
                <a:t>01</a:t>
              </a:r>
              <a:r>
                <a:rPr kumimoji="0" lang="ru-RU" sz="1600" b="1" i="0" u="none" strike="noStrike" kern="1200" cap="none" spc="-1" normalizeH="0" noProof="0" dirty="0" smtClean="0">
                  <a:ln>
                    <a:noFill/>
                  </a:ln>
                  <a:solidFill>
                    <a:schemeClr val="bg1"/>
                  </a:solidFill>
                  <a:effectLst/>
                  <a:uLnTx/>
                  <a:uFillTx/>
                  <a:latin typeface="Montserrat" panose="00000500000000000000" pitchFamily="2" charset="-52"/>
                  <a:ea typeface="Microsoft YaHei"/>
                </a:rPr>
                <a:t>.02.2025</a:t>
              </a:r>
              <a:endParaRPr kumimoji="0" lang="ru-RU" sz="1600" b="1" i="0" u="none" strike="noStrike" kern="1200" cap="none" spc="-1" normalizeH="0" baseline="0" noProof="0" dirty="0">
                <a:ln>
                  <a:noFill/>
                </a:ln>
                <a:solidFill>
                  <a:schemeClr val="bg1"/>
                </a:solidFill>
                <a:effectLst/>
                <a:uLnTx/>
                <a:uFillTx/>
                <a:latin typeface="Montserrat" panose="00000500000000000000" pitchFamily="2" charset="-52"/>
              </a:endParaRPr>
            </a:p>
            <a:p>
              <a:pPr marL="0" marR="0" lvl="0" indent="0" algn="just" defTabSz="914400" rtl="0" eaLnBrk="1" fontAlgn="auto" latinLnBrk="0" hangingPunct="1">
                <a:spcBef>
                  <a:spcPts val="0"/>
                </a:spcBef>
                <a:spcAft>
                  <a:spcPts val="0"/>
                </a:spcAft>
                <a:buClrTx/>
                <a:buSzTx/>
                <a:buFontTx/>
                <a:buNone/>
                <a:tabLst/>
                <a:defRPr/>
              </a:pPr>
              <a:endParaRPr kumimoji="0" lang="ru-RU" sz="900" b="0" i="0" u="none" strike="noStrike" kern="1200" cap="none" spc="-1" normalizeH="0" baseline="0" noProof="0" dirty="0" smtClean="0">
                <a:ln>
                  <a:noFill/>
                </a:ln>
                <a:solidFill>
                  <a:schemeClr val="bg1"/>
                </a:solidFill>
                <a:effectLst/>
                <a:uLnTx/>
                <a:uFillTx/>
                <a:latin typeface="Montserrat" panose="00000500000000000000" pitchFamily="2" charset="-52"/>
              </a:endParaRPr>
            </a:p>
            <a:p>
              <a:pPr marL="0" marR="0" lvl="0" indent="0" algn="just" defTabSz="914400" rtl="0" eaLnBrk="1" fontAlgn="auto" latinLnBrk="0" hangingPunct="1">
                <a:spcBef>
                  <a:spcPts val="0"/>
                </a:spcBef>
                <a:spcAft>
                  <a:spcPts val="0"/>
                </a:spcAft>
                <a:buClrTx/>
                <a:buSzTx/>
                <a:buFontTx/>
                <a:buNone/>
                <a:tabLst/>
                <a:defRPr/>
              </a:pPr>
              <a:endParaRPr kumimoji="0" lang="ru-RU" sz="900" b="0" i="0" u="none" strike="noStrike" kern="1200" cap="none" spc="-1" normalizeH="0" baseline="0" noProof="0" dirty="0">
                <a:ln>
                  <a:noFill/>
                </a:ln>
                <a:solidFill>
                  <a:schemeClr val="bg1"/>
                </a:solidFill>
                <a:effectLst/>
                <a:uLnTx/>
                <a:uFillTx/>
                <a:latin typeface="Montserrat" panose="00000500000000000000" pitchFamily="2" charset="-52"/>
              </a:endParaRPr>
            </a:p>
            <a:p>
              <a:pPr lvl="0" algn="just">
                <a:defRPr/>
              </a:pPr>
              <a:r>
                <a:rPr lang="ru-RU" sz="900" dirty="0" smtClean="0">
                  <a:solidFill>
                    <a:schemeClr val="bg1"/>
                  </a:solidFill>
                  <a:latin typeface="Montserrat" panose="00000500000000000000" pitchFamily="2" charset="-52"/>
                </a:rPr>
                <a:t>В соответствии с протоколом Общественного </a:t>
              </a:r>
              <a:r>
                <a:rPr lang="ru-RU" sz="900" dirty="0">
                  <a:solidFill>
                    <a:schemeClr val="bg1"/>
                  </a:solidFill>
                  <a:latin typeface="Montserrat" panose="00000500000000000000" pitchFamily="2" charset="-52"/>
                </a:rPr>
                <a:t>совета при Министерстве образования и молодежной политики Свердловской области по независимой оценке качества условий осуществления образовательной деятельности</a:t>
              </a:r>
              <a:r>
                <a:rPr kumimoji="0" lang="ru-RU" sz="900" i="0" u="none" strike="noStrike" kern="1200" cap="none" spc="-1" normalizeH="0" baseline="0" noProof="0" dirty="0" smtClean="0">
                  <a:ln>
                    <a:noFill/>
                  </a:ln>
                  <a:solidFill>
                    <a:schemeClr val="bg1"/>
                  </a:solidFill>
                  <a:effectLst/>
                  <a:uLnTx/>
                  <a:uFillTx/>
                  <a:latin typeface="Montserrat" panose="00000500000000000000" pitchFamily="2" charset="-52"/>
                  <a:ea typeface="Microsoft YaHei"/>
                </a:rPr>
                <a:t>:</a:t>
              </a:r>
              <a:endParaRPr kumimoji="0" lang="ru-RU" sz="900" i="0" u="none" strike="noStrike" kern="1200" cap="none" spc="-1" normalizeH="0" baseline="0" noProof="0" dirty="0" smtClean="0">
                <a:ln>
                  <a:noFill/>
                </a:ln>
                <a:solidFill>
                  <a:schemeClr val="bg1"/>
                </a:solidFill>
                <a:effectLst/>
                <a:uLnTx/>
                <a:uFillTx/>
                <a:latin typeface="Montserrat" panose="00000500000000000000" pitchFamily="2" charset="-52"/>
              </a:endParaRPr>
            </a:p>
            <a:p>
              <a:pPr marL="0" marR="0" lvl="0" indent="0" algn="just" defTabSz="914400" rtl="0" eaLnBrk="1" fontAlgn="auto" latinLnBrk="0" hangingPunct="1">
                <a:spcBef>
                  <a:spcPts val="0"/>
                </a:spcBef>
                <a:spcAft>
                  <a:spcPts val="0"/>
                </a:spcAft>
                <a:buClrTx/>
                <a:buSzTx/>
                <a:buFontTx/>
                <a:buNone/>
                <a:tabLst/>
                <a:defRPr/>
              </a:pPr>
              <a:r>
                <a:rPr lang="ru-RU" sz="900" spc="-1" dirty="0" smtClean="0">
                  <a:solidFill>
                    <a:schemeClr val="bg1"/>
                  </a:solidFill>
                  <a:latin typeface="Montserrat" panose="00000500000000000000" pitchFamily="2" charset="-52"/>
                  <a:ea typeface="Microsoft YaHei"/>
                </a:rPr>
                <a:t>«При  составлении  Планов  по  устранению недостатков сроки мероприятий должны быть достижимы в </a:t>
              </a:r>
              <a:r>
                <a:rPr lang="ru-RU" sz="900" b="1" spc="-1" dirty="0" smtClean="0">
                  <a:solidFill>
                    <a:schemeClr val="bg1"/>
                  </a:solidFill>
                  <a:latin typeface="Montserrat" panose="00000500000000000000" pitchFamily="2" charset="-52"/>
                  <a:ea typeface="Microsoft YaHei"/>
                </a:rPr>
                <a:t>течение года (до 01.12.2025) </a:t>
              </a:r>
              <a:r>
                <a:rPr lang="ru-RU" sz="900" spc="-1" dirty="0" smtClean="0">
                  <a:solidFill>
                    <a:schemeClr val="bg1"/>
                  </a:solidFill>
                  <a:latin typeface="Montserrat" panose="00000500000000000000" pitchFamily="2" charset="-52"/>
                  <a:ea typeface="Microsoft YaHei"/>
                </a:rPr>
                <a:t>и соотнесены с объемом необходимых  мероприятий  (работ)  по  устранению  выявленных  по  итогам  проведенной  НОКО недостатков». </a:t>
              </a:r>
              <a:endParaRPr lang="ru-RU" sz="900" spc="-1" dirty="0">
                <a:solidFill>
                  <a:srgbClr val="FF0000"/>
                </a:solidFill>
                <a:latin typeface="Montserrat" panose="00000500000000000000" pitchFamily="2" charset="-52"/>
                <a:ea typeface="Microsoft YaHei"/>
              </a:endParaRPr>
            </a:p>
          </p:txBody>
        </p:sp>
      </p:grpSp>
      <p:sp>
        <p:nvSpPr>
          <p:cNvPr id="4" name="Прямоугольник 3"/>
          <p:cNvSpPr/>
          <p:nvPr/>
        </p:nvSpPr>
        <p:spPr>
          <a:xfrm>
            <a:off x="1043608" y="123478"/>
            <a:ext cx="7114196" cy="430887"/>
          </a:xfrm>
          <a:prstGeom prst="rect">
            <a:avLst/>
          </a:prstGeom>
        </p:spPr>
        <p:txBody>
          <a:bodyPr wrap="square">
            <a:spAutoFit/>
          </a:bodyPr>
          <a:lstStyle/>
          <a:p>
            <a:pPr algn="ctr"/>
            <a:r>
              <a:rPr lang="ru-RU" sz="1100" b="1" dirty="0">
                <a:latin typeface="Montserrat" panose="00000500000000000000" pitchFamily="2" charset="-52"/>
              </a:rPr>
              <a:t>Сведения о мероприятиях по устранению недостатков, выявленных в ходе НОК УООД</a:t>
            </a:r>
          </a:p>
          <a:p>
            <a:pPr algn="ctr"/>
            <a:r>
              <a:rPr lang="ru-RU" sz="1100" b="1" dirty="0">
                <a:latin typeface="Montserrat" panose="00000500000000000000" pitchFamily="2" charset="-52"/>
              </a:rPr>
              <a:t>и включенных в план</a:t>
            </a:r>
          </a:p>
        </p:txBody>
      </p:sp>
      <p:pic>
        <p:nvPicPr>
          <p:cNvPr id="12" name="Рисунок 11"/>
          <p:cNvPicPr>
            <a:picLocks noChangeAspect="1"/>
          </p:cNvPicPr>
          <p:nvPr/>
        </p:nvPicPr>
        <p:blipFill>
          <a:blip r:embed="rId2"/>
          <a:stretch>
            <a:fillRect/>
          </a:stretch>
        </p:blipFill>
        <p:spPr>
          <a:xfrm>
            <a:off x="3498506" y="759447"/>
            <a:ext cx="5624399" cy="4032448"/>
          </a:xfrm>
          <a:prstGeom prst="rect">
            <a:avLst/>
          </a:prstGeom>
        </p:spPr>
      </p:pic>
      <p:cxnSp>
        <p:nvCxnSpPr>
          <p:cNvPr id="18" name="Прямая со стрелкой 17"/>
          <p:cNvCxnSpPr/>
          <p:nvPr/>
        </p:nvCxnSpPr>
        <p:spPr>
          <a:xfrm>
            <a:off x="3240159" y="1419622"/>
            <a:ext cx="3388183" cy="208823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6732240" y="1491630"/>
            <a:ext cx="432048" cy="3456384"/>
          </a:xfrm>
          <a:prstGeom prst="rect">
            <a:avLst/>
          </a:prstGeom>
          <a:noFill/>
          <a:ln w="571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spTree>
    <p:extLst>
      <p:ext uri="{BB962C8B-B14F-4D97-AF65-F5344CB8AC3E}">
        <p14:creationId xmlns:p14="http://schemas.microsoft.com/office/powerpoint/2010/main" val="3516316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587186" y="-1347442"/>
            <a:ext cx="8555466" cy="8555466"/>
          </a:xfrm>
          <a:prstGeom prst="rect">
            <a:avLst/>
          </a:prstGeom>
        </p:spPr>
      </p:pic>
      <p:sp>
        <p:nvSpPr>
          <p:cNvPr id="23" name="Прямоугольник 22">
            <a:extLst>
              <a:ext uri="{FF2B5EF4-FFF2-40B4-BE49-F238E27FC236}">
                <a16:creationId xmlns:a16="http://schemas.microsoft.com/office/drawing/2014/main" xmlns="" id="{7BDCC5EE-ED08-4221-A458-D4DE3F5D686A}"/>
              </a:ext>
            </a:extLst>
          </p:cNvPr>
          <p:cNvSpPr/>
          <p:nvPr/>
        </p:nvSpPr>
        <p:spPr>
          <a:xfrm>
            <a:off x="107504" y="267494"/>
            <a:ext cx="8830332" cy="430887"/>
          </a:xfrm>
          <a:prstGeom prst="rect">
            <a:avLst/>
          </a:prstGeom>
        </p:spPr>
        <p:txBody>
          <a:bodyPr wrap="square">
            <a:spAutoFit/>
          </a:bodyPr>
          <a:lstStyle/>
          <a:p>
            <a:pPr algn="ctr"/>
            <a:r>
              <a:rPr lang="ru-RU" sz="1100" b="1" dirty="0">
                <a:latin typeface="Montserrat" panose="00000500000000000000" pitchFamily="2" charset="-52"/>
              </a:rPr>
              <a:t>Технические ограничения,</a:t>
            </a:r>
            <a:r>
              <a:rPr lang="en-US" sz="1100" b="1" dirty="0">
                <a:latin typeface="Montserrat" panose="00000500000000000000" pitchFamily="2" charset="-52"/>
              </a:rPr>
              <a:t> </a:t>
            </a:r>
            <a:r>
              <a:rPr lang="ru-RU" sz="1100" b="1" dirty="0">
                <a:latin typeface="Montserrat" panose="00000500000000000000" pitchFamily="2" charset="-52"/>
              </a:rPr>
              <a:t>налагаемые формами Официального сайта ГМУ bus.gov.ru</a:t>
            </a:r>
            <a:r>
              <a:rPr lang="en-US" sz="1100" b="1" dirty="0">
                <a:latin typeface="Montserrat" panose="00000500000000000000" pitchFamily="2" charset="-52"/>
              </a:rPr>
              <a:t> </a:t>
            </a:r>
            <a:r>
              <a:rPr lang="ru-RU" sz="1100" b="1" dirty="0">
                <a:latin typeface="Montserrat" panose="00000500000000000000" pitchFamily="2" charset="-52"/>
              </a:rPr>
              <a:t>при загрузке планов мероприятий</a:t>
            </a:r>
          </a:p>
        </p:txBody>
      </p:sp>
      <p:grpSp>
        <p:nvGrpSpPr>
          <p:cNvPr id="5" name="Группа 4">
            <a:extLst>
              <a:ext uri="{FF2B5EF4-FFF2-40B4-BE49-F238E27FC236}">
                <a16:creationId xmlns:a16="http://schemas.microsoft.com/office/drawing/2014/main" xmlns="" id="{972CB704-B41D-40B2-B06E-F939A0F4CEEA}"/>
              </a:ext>
            </a:extLst>
          </p:cNvPr>
          <p:cNvGrpSpPr/>
          <p:nvPr/>
        </p:nvGrpSpPr>
        <p:grpSpPr>
          <a:xfrm>
            <a:off x="590150" y="698381"/>
            <a:ext cx="7963700" cy="4142633"/>
            <a:chOff x="554147" y="698381"/>
            <a:chExt cx="7963700" cy="4142633"/>
          </a:xfrm>
        </p:grpSpPr>
        <p:sp>
          <p:nvSpPr>
            <p:cNvPr id="21" name="Прямоугольник 20">
              <a:extLst>
                <a:ext uri="{FF2B5EF4-FFF2-40B4-BE49-F238E27FC236}">
                  <a16:creationId xmlns:a16="http://schemas.microsoft.com/office/drawing/2014/main" xmlns="" id="{B0F62564-1A39-4B99-928F-5B2371F1EA68}"/>
                </a:ext>
              </a:extLst>
            </p:cNvPr>
            <p:cNvSpPr/>
            <p:nvPr/>
          </p:nvSpPr>
          <p:spPr>
            <a:xfrm>
              <a:off x="554147" y="698381"/>
              <a:ext cx="3909842" cy="4142633"/>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p>
          </p:txBody>
        </p:sp>
        <p:grpSp>
          <p:nvGrpSpPr>
            <p:cNvPr id="27" name="Группа 26">
              <a:extLst>
                <a:ext uri="{FF2B5EF4-FFF2-40B4-BE49-F238E27FC236}">
                  <a16:creationId xmlns:a16="http://schemas.microsoft.com/office/drawing/2014/main" xmlns="" id="{88838962-CF0E-4522-9AF9-448F77AB5F5E}"/>
                </a:ext>
              </a:extLst>
            </p:cNvPr>
            <p:cNvGrpSpPr/>
            <p:nvPr/>
          </p:nvGrpSpPr>
          <p:grpSpPr>
            <a:xfrm>
              <a:off x="5148064" y="1460414"/>
              <a:ext cx="3369783" cy="1255351"/>
              <a:chOff x="683567" y="1513691"/>
              <a:chExt cx="4726448" cy="1296221"/>
            </a:xfrm>
          </p:grpSpPr>
          <p:sp>
            <p:nvSpPr>
              <p:cNvPr id="28" name="Прямоугольник 27">
                <a:extLst>
                  <a:ext uri="{FF2B5EF4-FFF2-40B4-BE49-F238E27FC236}">
                    <a16:creationId xmlns:a16="http://schemas.microsoft.com/office/drawing/2014/main" xmlns="" id="{5E2A44A4-89A0-4E60-B713-813DA82CCDF9}"/>
                  </a:ext>
                </a:extLst>
              </p:cNvPr>
              <p:cNvSpPr/>
              <p:nvPr/>
            </p:nvSpPr>
            <p:spPr>
              <a:xfrm>
                <a:off x="683567" y="1513691"/>
                <a:ext cx="4726448" cy="1296221"/>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Прямоугольник 28">
                <a:extLst>
                  <a:ext uri="{FF2B5EF4-FFF2-40B4-BE49-F238E27FC236}">
                    <a16:creationId xmlns:a16="http://schemas.microsoft.com/office/drawing/2014/main" xmlns="" id="{E3A679BA-A25D-4403-BF06-2FE7180DF167}"/>
                  </a:ext>
                </a:extLst>
              </p:cNvPr>
              <p:cNvSpPr/>
              <p:nvPr/>
            </p:nvSpPr>
            <p:spPr>
              <a:xfrm>
                <a:off x="865989" y="1557442"/>
                <a:ext cx="4361603" cy="1048730"/>
              </a:xfrm>
              <a:prstGeom prst="rect">
                <a:avLst/>
              </a:prstGeom>
            </p:spPr>
            <p:txBody>
              <a:bodyPr wrap="square">
                <a:spAutoFit/>
              </a:bodyPr>
              <a:lstStyle/>
              <a:p>
                <a:pPr marL="0" marR="0" lvl="0" indent="0" defTabSz="914400" rtl="0" eaLnBrk="1" fontAlgn="auto" latinLnBrk="0" hangingPunct="1">
                  <a:spcBef>
                    <a:spcPts val="0"/>
                  </a:spcBef>
                  <a:spcAft>
                    <a:spcPts val="0"/>
                  </a:spcAft>
                  <a:buClrTx/>
                  <a:buSzTx/>
                  <a:buFontTx/>
                  <a:buNone/>
                  <a:tabLst/>
                  <a:defRPr/>
                </a:pPr>
                <a:r>
                  <a:rPr kumimoji="0" lang="ru-RU" sz="1200" i="0" u="none" strike="noStrike" kern="1200" cap="none" spc="-1" normalizeH="0" baseline="0" noProof="0" dirty="0">
                    <a:ln>
                      <a:noFill/>
                    </a:ln>
                    <a:solidFill>
                      <a:schemeClr val="bg1"/>
                    </a:solidFill>
                    <a:effectLst/>
                    <a:uLnTx/>
                    <a:uFillTx/>
                    <a:latin typeface="Montserrat" panose="00000500000000000000" pitchFamily="2" charset="-52"/>
                    <a:cs typeface="Calibri" panose="020F0502020204030204" pitchFamily="34" charset="0"/>
                  </a:rPr>
                  <a:t>Ограничения вносимой в поле «Плановый срок реализации мероприятия» информации: дата представлена сугубо в числовом формате.</a:t>
                </a:r>
              </a:p>
            </p:txBody>
          </p:sp>
        </p:grpSp>
        <p:grpSp>
          <p:nvGrpSpPr>
            <p:cNvPr id="30" name="Группа 29">
              <a:extLst>
                <a:ext uri="{FF2B5EF4-FFF2-40B4-BE49-F238E27FC236}">
                  <a16:creationId xmlns:a16="http://schemas.microsoft.com/office/drawing/2014/main" xmlns="" id="{67459B7E-36B8-449F-97DE-BDF83A967DA0}"/>
                </a:ext>
              </a:extLst>
            </p:cNvPr>
            <p:cNvGrpSpPr/>
            <p:nvPr/>
          </p:nvGrpSpPr>
          <p:grpSpPr>
            <a:xfrm>
              <a:off x="5148063" y="3724680"/>
              <a:ext cx="3369783" cy="969622"/>
              <a:chOff x="554144" y="3876301"/>
              <a:chExt cx="3369783" cy="969622"/>
            </a:xfrm>
          </p:grpSpPr>
          <p:sp>
            <p:nvSpPr>
              <p:cNvPr id="31" name="Прямоугольник 30">
                <a:extLst>
                  <a:ext uri="{FF2B5EF4-FFF2-40B4-BE49-F238E27FC236}">
                    <a16:creationId xmlns:a16="http://schemas.microsoft.com/office/drawing/2014/main" xmlns="" id="{158EE24B-AE2A-4D4C-BDAA-A4773FA61FCF}"/>
                  </a:ext>
                </a:extLst>
              </p:cNvPr>
              <p:cNvSpPr/>
              <p:nvPr/>
            </p:nvSpPr>
            <p:spPr>
              <a:xfrm>
                <a:off x="554144" y="3876301"/>
                <a:ext cx="3369783" cy="969622"/>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2" name="TextBox 31">
                <a:extLst>
                  <a:ext uri="{FF2B5EF4-FFF2-40B4-BE49-F238E27FC236}">
                    <a16:creationId xmlns:a16="http://schemas.microsoft.com/office/drawing/2014/main" xmlns="" id="{CD6D17B6-1061-4623-A4DD-96762441E698}"/>
                  </a:ext>
                </a:extLst>
              </p:cNvPr>
              <p:cNvSpPr txBox="1"/>
              <p:nvPr/>
            </p:nvSpPr>
            <p:spPr>
              <a:xfrm>
                <a:off x="684204" y="3955905"/>
                <a:ext cx="3109662" cy="704167"/>
              </a:xfrm>
              <a:prstGeom prst="rect">
                <a:avLst/>
              </a:prstGeom>
              <a:noFill/>
            </p:spPr>
            <p:txBody>
              <a:bodyPr wrap="square">
                <a:spAutoFit/>
              </a:bodyPr>
              <a:lstStyle/>
              <a:p>
                <a:pPr marL="0" marR="0" lvl="0" indent="0" defTabSz="914400" rtl="0" eaLnBrk="1" fontAlgn="auto" latinLnBrk="0" hangingPunct="1">
                  <a:lnSpc>
                    <a:spcPct val="113000"/>
                  </a:lnSpc>
                  <a:spcBef>
                    <a:spcPts val="0"/>
                  </a:spcBef>
                  <a:spcAft>
                    <a:spcPts val="0"/>
                  </a:spcAft>
                  <a:buClrTx/>
                  <a:buSzTx/>
                  <a:buFontTx/>
                  <a:buNone/>
                  <a:tabLst/>
                  <a:defRPr/>
                </a:pPr>
                <a:r>
                  <a:rPr lang="ru-RU" sz="1200" dirty="0">
                    <a:solidFill>
                      <a:schemeClr val="bg1"/>
                    </a:solidFill>
                    <a:latin typeface="Montserrat" panose="00000500000000000000" pitchFamily="2" charset="-52"/>
                    <a:cs typeface="Calibri" panose="020F0502020204030204" pitchFamily="34" charset="0"/>
                  </a:rPr>
                  <a:t>Недопустимы </a:t>
                </a:r>
                <a:r>
                  <a:rPr lang="ru-RU" sz="1200" dirty="0" smtClean="0">
                    <a:solidFill>
                      <a:schemeClr val="bg1"/>
                    </a:solidFill>
                    <a:latin typeface="Montserrat" panose="00000500000000000000" pitchFamily="2" charset="-52"/>
                    <a:cs typeface="Calibri" panose="020F0502020204030204" pitchFamily="34" charset="0"/>
                  </a:rPr>
                  <a:t>текстовые </a:t>
                </a:r>
                <a:r>
                  <a:rPr lang="ru-RU" sz="1200" dirty="0">
                    <a:solidFill>
                      <a:schemeClr val="bg1"/>
                    </a:solidFill>
                    <a:latin typeface="Montserrat" panose="00000500000000000000" pitchFamily="2" charset="-52"/>
                    <a:cs typeface="Calibri" panose="020F0502020204030204" pitchFamily="34" charset="0"/>
                  </a:rPr>
                  <a:t>значения «постоянно», «раз в полугодие», «ежеквартально» и т.п.</a:t>
                </a:r>
              </a:p>
            </p:txBody>
          </p:sp>
        </p:grpSp>
      </p:grpSp>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72" r="1985" b="10450"/>
          <a:stretch/>
        </p:blipFill>
        <p:spPr bwMode="auto">
          <a:xfrm>
            <a:off x="683568" y="843558"/>
            <a:ext cx="3698343" cy="3844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8485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sp>
        <p:nvSpPr>
          <p:cNvPr id="16" name="Прямоугольник 15">
            <a:extLst>
              <a:ext uri="{FF2B5EF4-FFF2-40B4-BE49-F238E27FC236}">
                <a16:creationId xmlns:a16="http://schemas.microsoft.com/office/drawing/2014/main" xmlns="" id="{20E3F3B4-8595-4B7A-9D94-0D630E969DA6}"/>
              </a:ext>
            </a:extLst>
          </p:cNvPr>
          <p:cNvSpPr/>
          <p:nvPr/>
        </p:nvSpPr>
        <p:spPr>
          <a:xfrm>
            <a:off x="159448" y="736322"/>
            <a:ext cx="2828376" cy="4176464"/>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 name="Прямоугольник 3"/>
          <p:cNvSpPr/>
          <p:nvPr/>
        </p:nvSpPr>
        <p:spPr>
          <a:xfrm>
            <a:off x="971600" y="69837"/>
            <a:ext cx="7114196" cy="430887"/>
          </a:xfrm>
          <a:prstGeom prst="rect">
            <a:avLst/>
          </a:prstGeom>
        </p:spPr>
        <p:txBody>
          <a:bodyPr wrap="square">
            <a:spAutoFit/>
          </a:bodyPr>
          <a:lstStyle/>
          <a:p>
            <a:pPr algn="ctr"/>
            <a:r>
              <a:rPr lang="ru-RU" sz="1100" b="1" dirty="0">
                <a:latin typeface="Montserrat" panose="00000500000000000000" pitchFamily="2" charset="-52"/>
              </a:rPr>
              <a:t>Сведения о мероприятиях по устранению недостатков, выявленных в ходе НОК УООД</a:t>
            </a:r>
          </a:p>
          <a:p>
            <a:pPr algn="ctr"/>
            <a:r>
              <a:rPr lang="ru-RU" sz="1100" b="1" dirty="0">
                <a:latin typeface="Montserrat" panose="00000500000000000000" pitchFamily="2" charset="-52"/>
              </a:rPr>
              <a:t>и включенных в план</a:t>
            </a:r>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153866" y="1203598"/>
            <a:ext cx="2689942" cy="2929007"/>
          </a:xfrm>
          <a:prstGeom prst="rect">
            <a:avLst/>
          </a:prstGeom>
        </p:spPr>
        <p:txBody>
          <a:bodyPr wrap="square">
            <a:spAutoFit/>
          </a:bodyPr>
          <a:lstStyle/>
          <a:p>
            <a:pPr marL="0" marR="0" lvl="0" indent="0" algn="ctr" defTabSz="914400" rtl="0" eaLnBrk="1" fontAlgn="auto" latinLnBrk="0" hangingPunct="1">
              <a:spcBef>
                <a:spcPts val="0"/>
              </a:spcBef>
              <a:spcAft>
                <a:spcPts val="771"/>
              </a:spcAft>
              <a:buClrTx/>
              <a:buSzTx/>
              <a:buFontTx/>
              <a:buNone/>
              <a:tabLst/>
              <a:defRPr/>
            </a:pPr>
            <a:r>
              <a:rPr lang="ru-RU" sz="900" b="1" dirty="0">
                <a:solidFill>
                  <a:schemeClr val="bg1"/>
                </a:solidFill>
                <a:latin typeface="Montserrat" panose="00000500000000000000" pitchFamily="2" charset="-52"/>
              </a:rPr>
              <a:t>Ответственный </a:t>
            </a:r>
            <a:r>
              <a:rPr lang="ru-RU" sz="900" b="1" dirty="0" smtClean="0">
                <a:solidFill>
                  <a:schemeClr val="bg1"/>
                </a:solidFill>
                <a:latin typeface="Montserrat" panose="00000500000000000000" pitchFamily="2" charset="-52"/>
              </a:rPr>
              <a:t>исполнитель</a:t>
            </a:r>
          </a:p>
          <a:p>
            <a:pPr marL="0" marR="0" lvl="0" indent="0" algn="ctr" defTabSz="914400" rtl="0" eaLnBrk="1" fontAlgn="auto" latinLnBrk="0" hangingPunct="1">
              <a:spcBef>
                <a:spcPts val="0"/>
              </a:spcBef>
              <a:spcAft>
                <a:spcPts val="771"/>
              </a:spcAft>
              <a:buClrTx/>
              <a:buSzTx/>
              <a:buFontTx/>
              <a:buNone/>
              <a:tabLst/>
              <a:defRPr/>
            </a:pPr>
            <a:endParaRPr lang="ru-RU" sz="900" b="1" dirty="0">
              <a:solidFill>
                <a:schemeClr val="bg1"/>
              </a:solidFill>
              <a:latin typeface="Montserrat" panose="00000500000000000000" pitchFamily="2" charset="-52"/>
            </a:endParaRPr>
          </a:p>
          <a:p>
            <a:pPr marL="173899" marR="0" lvl="0" indent="-171450" algn="just" defTabSz="914400" rtl="0" eaLnBrk="1" fontAlgn="auto" latinLnBrk="0" hangingPunct="1">
              <a:spcBef>
                <a:spcPts val="0"/>
              </a:spcBef>
              <a:spcAft>
                <a:spcPts val="0"/>
              </a:spcAft>
              <a:buClr>
                <a:schemeClr val="bg1"/>
              </a:buClr>
              <a:buSzPct val="100000"/>
              <a:buFont typeface="Wingdings" panose="05000000000000000000" pitchFamily="2" charset="2"/>
              <a:buChar char="v"/>
              <a:tabLst/>
              <a:defRPr/>
            </a:pPr>
            <a:r>
              <a:rPr lang="ru-RU" sz="900" b="1" dirty="0">
                <a:solidFill>
                  <a:schemeClr val="bg1"/>
                </a:solidFill>
                <a:latin typeface="Montserrat" panose="00000500000000000000" pitchFamily="2" charset="-52"/>
              </a:rPr>
              <a:t>Фамилия</a:t>
            </a:r>
            <a:r>
              <a:rPr kumimoji="0" lang="ru-RU" sz="900" b="1"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 </a:t>
            </a:r>
            <a:r>
              <a:rPr lang="ru-RU" sz="900" b="1" dirty="0">
                <a:solidFill>
                  <a:schemeClr val="bg1"/>
                </a:solidFill>
                <a:latin typeface="Montserrat" panose="00000500000000000000" pitchFamily="2" charset="-52"/>
              </a:rPr>
              <a:t>имя</a:t>
            </a:r>
            <a:r>
              <a:rPr kumimoji="0" lang="ru-RU" sz="900" b="1"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 </a:t>
            </a:r>
            <a:r>
              <a:rPr lang="ru-RU" sz="900" b="1" dirty="0">
                <a:solidFill>
                  <a:schemeClr val="bg1"/>
                </a:solidFill>
                <a:latin typeface="Montserrat" panose="00000500000000000000" pitchFamily="2" charset="-52"/>
              </a:rPr>
              <a:t>отчество</a:t>
            </a: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 (при наличии) ответственного исполнителя </a:t>
            </a:r>
            <a:r>
              <a:rPr kumimoji="0" lang="ru-RU" sz="900" b="0" i="0" u="none" strike="noStrike" kern="1200" cap="none" spc="-1" normalizeH="0" baseline="0" noProof="0" dirty="0" smtClean="0">
                <a:ln>
                  <a:noFill/>
                </a:ln>
                <a:solidFill>
                  <a:schemeClr val="bg1"/>
                </a:solidFill>
                <a:effectLst/>
                <a:uLnTx/>
                <a:uFillTx/>
                <a:latin typeface="Montserrat" panose="00000500000000000000" pitchFamily="2" charset="-52"/>
                <a:ea typeface="Microsoft YaHei"/>
                <a:cs typeface="Calibri" panose="020F0502020204030204" pitchFamily="34" charset="0"/>
              </a:rPr>
              <a:t>– руководителя - вносятся </a:t>
            </a:r>
            <a:r>
              <a:rPr lang="ru-RU" sz="900" b="1" dirty="0">
                <a:solidFill>
                  <a:schemeClr val="bg1"/>
                </a:solidFill>
                <a:latin typeface="Montserrat" panose="00000500000000000000" pitchFamily="2" charset="-52"/>
              </a:rPr>
              <a:t>полностью</a:t>
            </a: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 без сокращений и замены имени и отчества инициалами (например, </a:t>
            </a:r>
            <a:r>
              <a:rPr kumimoji="0" lang="ru-RU" sz="900" b="0" i="1"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Иванов Иван Иванович</a:t>
            </a:r>
            <a:r>
              <a:rPr kumimoji="0" lang="ru-RU" sz="900" b="0" i="0" u="none" strike="noStrike" kern="1200" cap="none" spc="-1" normalizeH="0" baseline="0" noProof="0" dirty="0" smtClean="0">
                <a:ln>
                  <a:noFill/>
                </a:ln>
                <a:solidFill>
                  <a:schemeClr val="bg1"/>
                </a:solidFill>
                <a:effectLst/>
                <a:uLnTx/>
                <a:uFillTx/>
                <a:latin typeface="Montserrat" panose="00000500000000000000" pitchFamily="2" charset="-52"/>
                <a:ea typeface="Microsoft YaHei"/>
                <a:cs typeface="Calibri" panose="020F0502020204030204" pitchFamily="34" charset="0"/>
              </a:rPr>
              <a:t>).</a:t>
            </a:r>
          </a:p>
          <a:p>
            <a:pPr marL="173899" marR="0" lvl="0" indent="-171450" algn="just" defTabSz="914400" rtl="0" eaLnBrk="1" fontAlgn="auto" latinLnBrk="0" hangingPunct="1">
              <a:spcBef>
                <a:spcPts val="0"/>
              </a:spcBef>
              <a:spcAft>
                <a:spcPts val="0"/>
              </a:spcAft>
              <a:buClr>
                <a:schemeClr val="bg1"/>
              </a:buClr>
              <a:buSzPct val="100000"/>
              <a:buFont typeface="Wingdings" panose="05000000000000000000" pitchFamily="2" charset="2"/>
              <a:buChar char="v"/>
              <a:tabLst/>
              <a:defRPr/>
            </a:pPr>
            <a:endParaRPr kumimoji="0" lang="ru-RU" sz="900" b="0" i="0" u="none" strike="noStrike" kern="1200" cap="none" spc="-1" normalizeH="0" baseline="0" noProof="0" dirty="0">
              <a:ln>
                <a:noFill/>
              </a:ln>
              <a:solidFill>
                <a:schemeClr val="bg1"/>
              </a:solidFill>
              <a:effectLst/>
              <a:uLnTx/>
              <a:uFillTx/>
              <a:latin typeface="Montserrat" panose="00000500000000000000" pitchFamily="2" charset="-52"/>
              <a:cs typeface="Calibri" panose="020F0502020204030204" pitchFamily="34" charset="0"/>
            </a:endParaRPr>
          </a:p>
          <a:p>
            <a:pPr marL="173899" marR="0" lvl="0" indent="-171450" algn="just" defTabSz="914400" rtl="0" eaLnBrk="1" fontAlgn="auto" latinLnBrk="0" hangingPunct="1">
              <a:spcBef>
                <a:spcPts val="0"/>
              </a:spcBef>
              <a:spcAft>
                <a:spcPts val="0"/>
              </a:spcAft>
              <a:buClr>
                <a:schemeClr val="bg1"/>
              </a:buClr>
              <a:buSzPct val="100000"/>
              <a:buFont typeface="Wingdings" panose="05000000000000000000" pitchFamily="2" charset="2"/>
              <a:buChar char="v"/>
              <a:tabLst/>
              <a:defRPr/>
            </a:pPr>
            <a:r>
              <a:rPr kumimoji="0" lang="ru-RU" sz="900" b="0"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Указывается только </a:t>
            </a:r>
            <a:r>
              <a:rPr lang="ru-RU" sz="900" b="1" dirty="0">
                <a:solidFill>
                  <a:schemeClr val="bg1"/>
                </a:solidFill>
                <a:latin typeface="Montserrat" panose="00000500000000000000" pitchFamily="2" charset="-52"/>
              </a:rPr>
              <a:t>официальная</a:t>
            </a:r>
            <a:r>
              <a:rPr kumimoji="0" lang="ru-RU" sz="900" b="1" i="0" u="none" strike="noStrike" kern="1200" cap="none" spc="-1" normalizeH="0" baseline="0" noProof="0" dirty="0">
                <a:ln>
                  <a:noFill/>
                </a:ln>
                <a:solidFill>
                  <a:schemeClr val="bg1"/>
                </a:solidFill>
                <a:effectLst/>
                <a:uLnTx/>
                <a:uFillTx/>
                <a:latin typeface="Montserrat" panose="00000500000000000000" pitchFamily="2" charset="-52"/>
                <a:ea typeface="Microsoft YaHei"/>
                <a:cs typeface="Calibri" panose="020F0502020204030204" pitchFamily="34" charset="0"/>
              </a:rPr>
              <a:t> </a:t>
            </a:r>
            <a:r>
              <a:rPr lang="ru-RU" sz="900" b="1" dirty="0" smtClean="0">
                <a:solidFill>
                  <a:schemeClr val="bg1"/>
                </a:solidFill>
                <a:latin typeface="Montserrat" panose="00000500000000000000" pitchFamily="2" charset="-52"/>
              </a:rPr>
              <a:t>должность – директор.</a:t>
            </a:r>
            <a:r>
              <a:rPr kumimoji="0" lang="ru-RU" sz="900" b="0" i="0" u="none" strike="noStrike" kern="1200" cap="none" spc="-1" normalizeH="0" baseline="0" noProof="0" dirty="0" smtClean="0">
                <a:ln>
                  <a:noFill/>
                </a:ln>
                <a:solidFill>
                  <a:schemeClr val="bg1"/>
                </a:solidFill>
                <a:effectLst/>
                <a:uLnTx/>
                <a:uFillTx/>
                <a:latin typeface="Montserrat" panose="00000500000000000000" pitchFamily="2" charset="-52"/>
                <a:ea typeface="Microsoft YaHei"/>
                <a:cs typeface="Calibri" panose="020F0502020204030204" pitchFamily="34" charset="0"/>
              </a:rPr>
              <a:t> </a:t>
            </a:r>
          </a:p>
          <a:p>
            <a:pPr marL="173899" marR="0" lvl="0" indent="-171450" algn="just" defTabSz="914400" rtl="0" eaLnBrk="1" fontAlgn="auto" latinLnBrk="0" hangingPunct="1">
              <a:spcBef>
                <a:spcPts val="0"/>
              </a:spcBef>
              <a:spcAft>
                <a:spcPts val="0"/>
              </a:spcAft>
              <a:buClr>
                <a:schemeClr val="bg1"/>
              </a:buClr>
              <a:buSzPct val="100000"/>
              <a:buFont typeface="Wingdings" panose="05000000000000000000" pitchFamily="2" charset="2"/>
              <a:buChar char="v"/>
              <a:tabLst/>
              <a:defRPr/>
            </a:pPr>
            <a:endParaRPr kumimoji="0" lang="ru-RU" sz="900" b="0" i="0" u="none" strike="noStrike" kern="1200" cap="none" spc="-1" normalizeH="0" baseline="0" noProof="0" dirty="0">
              <a:ln>
                <a:noFill/>
              </a:ln>
              <a:solidFill>
                <a:schemeClr val="bg1"/>
              </a:solidFill>
              <a:effectLst/>
              <a:uLnTx/>
              <a:uFillTx/>
              <a:latin typeface="Montserrat" panose="00000500000000000000" pitchFamily="2" charset="-52"/>
              <a:cs typeface="Calibri" panose="020F0502020204030204" pitchFamily="34" charset="0"/>
            </a:endParaRPr>
          </a:p>
          <a:p>
            <a:pPr marL="173899" lvl="0" indent="-171450" algn="just">
              <a:buClr>
                <a:schemeClr val="bg1"/>
              </a:buClr>
              <a:buSzPct val="100000"/>
              <a:buFont typeface="Wingdings" panose="05000000000000000000" pitchFamily="2" charset="2"/>
              <a:buChar char="v"/>
              <a:defRPr/>
            </a:pPr>
            <a:r>
              <a:rPr lang="ru-RU" sz="900" b="1" spc="-1" dirty="0">
                <a:solidFill>
                  <a:schemeClr val="bg1"/>
                </a:solidFill>
                <a:latin typeface="Montserrat" panose="00000500000000000000" pitchFamily="2" charset="-52"/>
                <a:ea typeface="Microsoft YaHei"/>
                <a:cs typeface="Calibri" panose="020F0502020204030204" pitchFamily="34" charset="0"/>
              </a:rPr>
              <a:t>Ответственным лицом по всем мероприятиям является руководитель организации</a:t>
            </a:r>
            <a:r>
              <a:rPr lang="ru-RU" sz="900" spc="-1" dirty="0">
                <a:solidFill>
                  <a:schemeClr val="bg1"/>
                </a:solidFill>
                <a:latin typeface="Montserrat" panose="00000500000000000000" pitchFamily="2" charset="-52"/>
                <a:ea typeface="Microsoft YaHei"/>
                <a:cs typeface="Calibri" panose="020F0502020204030204" pitchFamily="34" charset="0"/>
              </a:rPr>
              <a:t>, который отвечает за своевременные исполнения запланированных мероприятий.</a:t>
            </a:r>
            <a:endParaRPr lang="ru-RU" sz="900" spc="-1" dirty="0">
              <a:solidFill>
                <a:schemeClr val="bg1"/>
              </a:solidFill>
              <a:latin typeface="Montserrat" panose="00000500000000000000" pitchFamily="2" charset="-52"/>
            </a:endParaRPr>
          </a:p>
        </p:txBody>
      </p:sp>
      <p:pic>
        <p:nvPicPr>
          <p:cNvPr id="11" name="Рисунок 10"/>
          <p:cNvPicPr>
            <a:picLocks noChangeAspect="1"/>
          </p:cNvPicPr>
          <p:nvPr/>
        </p:nvPicPr>
        <p:blipFill>
          <a:blip r:embed="rId4"/>
          <a:stretch>
            <a:fillRect/>
          </a:stretch>
        </p:blipFill>
        <p:spPr>
          <a:xfrm>
            <a:off x="2987824" y="571242"/>
            <a:ext cx="6087069" cy="4364162"/>
          </a:xfrm>
          <a:prstGeom prst="rect">
            <a:avLst/>
          </a:prstGeom>
        </p:spPr>
      </p:pic>
      <p:cxnSp>
        <p:nvCxnSpPr>
          <p:cNvPr id="17" name="Прямая со стрелкой 16"/>
          <p:cNvCxnSpPr/>
          <p:nvPr/>
        </p:nvCxnSpPr>
        <p:spPr>
          <a:xfrm>
            <a:off x="2771800" y="2119766"/>
            <a:ext cx="4029769" cy="88096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Прямоугольник 8"/>
          <p:cNvSpPr/>
          <p:nvPr/>
        </p:nvSpPr>
        <p:spPr>
          <a:xfrm>
            <a:off x="6876256" y="1203598"/>
            <a:ext cx="650752" cy="3716710"/>
          </a:xfrm>
          <a:prstGeom prst="rect">
            <a:avLst/>
          </a:prstGeom>
          <a:noFill/>
          <a:ln w="571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spTree>
    <p:extLst>
      <p:ext uri="{BB962C8B-B14F-4D97-AF65-F5344CB8AC3E}">
        <p14:creationId xmlns:p14="http://schemas.microsoft.com/office/powerpoint/2010/main" val="2334179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pic>
        <p:nvPicPr>
          <p:cNvPr id="3" name="Рисунок 2"/>
          <p:cNvPicPr>
            <a:picLocks noChangeAspect="1"/>
          </p:cNvPicPr>
          <p:nvPr/>
        </p:nvPicPr>
        <p:blipFill>
          <a:blip r:embed="rId4"/>
          <a:stretch>
            <a:fillRect/>
          </a:stretch>
        </p:blipFill>
        <p:spPr>
          <a:xfrm>
            <a:off x="971600" y="411510"/>
            <a:ext cx="7081955" cy="4261708"/>
          </a:xfrm>
          <a:prstGeom prst="rect">
            <a:avLst/>
          </a:prstGeom>
        </p:spPr>
      </p:pic>
    </p:spTree>
    <p:extLst>
      <p:ext uri="{BB962C8B-B14F-4D97-AF65-F5344CB8AC3E}">
        <p14:creationId xmlns:p14="http://schemas.microsoft.com/office/powerpoint/2010/main" val="3934449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pic>
        <p:nvPicPr>
          <p:cNvPr id="3" name="Рисунок 2"/>
          <p:cNvPicPr>
            <a:picLocks noChangeAspect="1"/>
          </p:cNvPicPr>
          <p:nvPr/>
        </p:nvPicPr>
        <p:blipFill>
          <a:blip r:embed="rId4"/>
          <a:stretch>
            <a:fillRect/>
          </a:stretch>
        </p:blipFill>
        <p:spPr>
          <a:xfrm>
            <a:off x="2055877" y="123478"/>
            <a:ext cx="4633147" cy="4914842"/>
          </a:xfrm>
          <a:prstGeom prst="rect">
            <a:avLst/>
          </a:prstGeom>
        </p:spPr>
      </p:pic>
    </p:spTree>
    <p:extLst>
      <p:ext uri="{BB962C8B-B14F-4D97-AF65-F5344CB8AC3E}">
        <p14:creationId xmlns:p14="http://schemas.microsoft.com/office/powerpoint/2010/main" val="2339211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sp>
        <p:nvSpPr>
          <p:cNvPr id="4" name="Прямоугольник 3"/>
          <p:cNvSpPr/>
          <p:nvPr/>
        </p:nvSpPr>
        <p:spPr>
          <a:xfrm>
            <a:off x="777228" y="196442"/>
            <a:ext cx="7589546" cy="430887"/>
          </a:xfrm>
          <a:prstGeom prst="rect">
            <a:avLst/>
          </a:prstGeom>
        </p:spPr>
        <p:txBody>
          <a:bodyPr wrap="square">
            <a:spAutoFit/>
          </a:bodyPr>
          <a:lstStyle/>
          <a:p>
            <a:pPr algn="ctr"/>
            <a:r>
              <a:rPr lang="ru-RU" sz="1100" b="1" dirty="0">
                <a:latin typeface="Montserrat" panose="00000500000000000000" pitchFamily="2" charset="-52"/>
              </a:rPr>
              <a:t>Общие рекомендации по результатам анализа типовых ошибок,</a:t>
            </a:r>
          </a:p>
          <a:p>
            <a:pPr algn="ctr"/>
            <a:r>
              <a:rPr lang="ru-RU" sz="1100" b="1" dirty="0">
                <a:latin typeface="Montserrat" panose="00000500000000000000" pitchFamily="2" charset="-52"/>
              </a:rPr>
              <a:t>допущенных при составлении планов мероприятий по итогам </a:t>
            </a:r>
            <a:r>
              <a:rPr lang="ru-RU" sz="1100" b="1" dirty="0" smtClean="0">
                <a:latin typeface="Montserrat" panose="00000500000000000000" pitchFamily="2" charset="-52"/>
              </a:rPr>
              <a:t>НОКО за прошлые периоды</a:t>
            </a:r>
            <a:endParaRPr lang="ru-RU" sz="1100" b="1" dirty="0">
              <a:latin typeface="Montserrat" panose="00000500000000000000" pitchFamily="2" charset="-52"/>
            </a:endParaRPr>
          </a:p>
        </p:txBody>
      </p:sp>
      <p:sp>
        <p:nvSpPr>
          <p:cNvPr id="13" name="Прямоугольник 12">
            <a:extLst>
              <a:ext uri="{FF2B5EF4-FFF2-40B4-BE49-F238E27FC236}">
                <a16:creationId xmlns:a16="http://schemas.microsoft.com/office/drawing/2014/main" xmlns="" id="{48E2563A-E8E8-4CE5-A202-6BCCEED79193}"/>
              </a:ext>
            </a:extLst>
          </p:cNvPr>
          <p:cNvSpPr/>
          <p:nvPr/>
        </p:nvSpPr>
        <p:spPr>
          <a:xfrm>
            <a:off x="155511" y="772715"/>
            <a:ext cx="8832980" cy="2816199"/>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xmlns="" id="{D12BF4ED-0E80-4A49-8BB9-C6403365552F}"/>
              </a:ext>
            </a:extLst>
          </p:cNvPr>
          <p:cNvSpPr/>
          <p:nvPr/>
        </p:nvSpPr>
        <p:spPr>
          <a:xfrm>
            <a:off x="251520" y="912829"/>
            <a:ext cx="8640962" cy="2677656"/>
          </a:xfrm>
          <a:prstGeom prst="rect">
            <a:avLst/>
          </a:prstGeom>
        </p:spPr>
        <p:txBody>
          <a:bodyPr wrap="square">
            <a:spAutoFit/>
          </a:bodyPr>
          <a:lstStyle/>
          <a:p>
            <a:pPr algn="just"/>
            <a:r>
              <a:rPr lang="ru-RU" sz="1050" spc="-1" dirty="0">
                <a:solidFill>
                  <a:schemeClr val="bg1"/>
                </a:solidFill>
                <a:latin typeface="Montserrat" panose="00000500000000000000" pitchFamily="2" charset="-52"/>
                <a:ea typeface="Microsoft YaHei"/>
              </a:rPr>
              <a:t>Перед отправкой документа на согласование и утверждение в вышестоящие инстанции следует тщательно перепроверить его на наличие следующих типовых ошибок:</a:t>
            </a:r>
            <a:endParaRPr lang="ru-RU" sz="1050" spc="-1" dirty="0">
              <a:solidFill>
                <a:schemeClr val="bg1"/>
              </a:solidFill>
              <a:latin typeface="Montserrat" panose="00000500000000000000" pitchFamily="2" charset="-52"/>
            </a:endParaRPr>
          </a:p>
          <a:p>
            <a:pPr marL="173899" indent="-171450" algn="just">
              <a:buClr>
                <a:schemeClr val="bg1"/>
              </a:buClr>
              <a:buSzPct val="100000"/>
              <a:buFont typeface="Wingdings" panose="05000000000000000000" pitchFamily="2" charset="2"/>
              <a:buChar char="v"/>
            </a:pPr>
            <a:r>
              <a:rPr lang="ru-RU" sz="1050" b="1" dirty="0">
                <a:solidFill>
                  <a:schemeClr val="bg1"/>
                </a:solidFill>
                <a:latin typeface="Montserrat" panose="00000500000000000000" pitchFamily="2" charset="-52"/>
              </a:rPr>
              <a:t>Соответствие оформления и структуры документа установленному стандарту;</a:t>
            </a:r>
          </a:p>
          <a:p>
            <a:pPr marL="173899" indent="-171450" algn="just">
              <a:buClr>
                <a:schemeClr val="bg1"/>
              </a:buClr>
              <a:buSzPct val="100000"/>
              <a:buFont typeface="Wingdings" panose="05000000000000000000" pitchFamily="2" charset="2"/>
              <a:buChar char="v"/>
            </a:pPr>
            <a:r>
              <a:rPr lang="ru-RU" sz="1050" b="1" dirty="0">
                <a:solidFill>
                  <a:schemeClr val="bg1"/>
                </a:solidFill>
                <a:latin typeface="Montserrat" panose="00000500000000000000" pitchFamily="2" charset="-52"/>
              </a:rPr>
              <a:t>Корректность внесенных </a:t>
            </a:r>
            <a:r>
              <a:rPr lang="ru-RU" sz="1050" b="1" dirty="0" smtClean="0">
                <a:solidFill>
                  <a:schemeClr val="bg1"/>
                </a:solidFill>
                <a:latin typeface="Montserrat" panose="00000500000000000000" pitchFamily="2" charset="-52"/>
              </a:rPr>
              <a:t>данных</a:t>
            </a:r>
            <a:r>
              <a:rPr lang="ru-RU" sz="1050" b="1" spc="-1" dirty="0" smtClean="0">
                <a:solidFill>
                  <a:schemeClr val="bg1"/>
                </a:solidFill>
                <a:latin typeface="Montserrat" panose="00000500000000000000" pitchFamily="2" charset="-52"/>
                <a:ea typeface="Microsoft YaHei"/>
              </a:rPr>
              <a:t>: </a:t>
            </a:r>
            <a:r>
              <a:rPr lang="ru-RU" sz="1050" spc="-1" dirty="0">
                <a:solidFill>
                  <a:schemeClr val="bg1"/>
                </a:solidFill>
                <a:latin typeface="Montserrat" panose="00000500000000000000" pitchFamily="2" charset="-52"/>
                <a:ea typeface="Microsoft YaHei"/>
              </a:rPr>
              <a:t>наименование образовательной организации и муниципального образования, на территории которого она расположена; реквизиты нормативных </a:t>
            </a:r>
            <a:r>
              <a:rPr lang="ru-RU" sz="1050" spc="-1" dirty="0" smtClean="0">
                <a:solidFill>
                  <a:schemeClr val="bg1"/>
                </a:solidFill>
                <a:latin typeface="Montserrat" panose="00000500000000000000" pitchFamily="2" charset="-52"/>
                <a:ea typeface="Microsoft YaHei"/>
              </a:rPr>
              <a:t>правовых </a:t>
            </a:r>
            <a:r>
              <a:rPr lang="ru-RU" sz="1050" spc="-1" dirty="0">
                <a:solidFill>
                  <a:schemeClr val="bg1"/>
                </a:solidFill>
                <a:latin typeface="Montserrat" panose="00000500000000000000" pitchFamily="2" charset="-52"/>
                <a:ea typeface="Microsoft YaHei"/>
              </a:rPr>
              <a:t>актов уполномоченного органа, </a:t>
            </a:r>
            <a:r>
              <a:rPr lang="ru-RU" sz="1050" spc="-1" dirty="0" smtClean="0">
                <a:solidFill>
                  <a:schemeClr val="bg1"/>
                </a:solidFill>
                <a:latin typeface="Montserrat" panose="00000500000000000000" pitchFamily="2" charset="-52"/>
                <a:ea typeface="Microsoft YaHei"/>
              </a:rPr>
              <a:t>утверждающие планы по устранению мероприятий; </a:t>
            </a:r>
            <a:r>
              <a:rPr lang="ru-RU" sz="1050" spc="-1" dirty="0">
                <a:solidFill>
                  <a:schemeClr val="bg1"/>
                </a:solidFill>
                <a:latin typeface="Montserrat" panose="00000500000000000000" pitchFamily="2" charset="-52"/>
                <a:ea typeface="Microsoft YaHei"/>
              </a:rPr>
              <a:t>ФИО должностных лиц; сроки исполнения плановых мероприятий и пр.;</a:t>
            </a:r>
            <a:endParaRPr lang="ru-RU" sz="1050" spc="-1" dirty="0">
              <a:solidFill>
                <a:schemeClr val="bg1"/>
              </a:solidFill>
              <a:latin typeface="Montserrat" panose="00000500000000000000" pitchFamily="2" charset="-52"/>
            </a:endParaRPr>
          </a:p>
          <a:p>
            <a:pPr marL="173899" indent="-171450" algn="just">
              <a:buClr>
                <a:schemeClr val="bg1"/>
              </a:buClr>
              <a:buSzPct val="100000"/>
              <a:buFont typeface="Wingdings" panose="05000000000000000000" pitchFamily="2" charset="2"/>
              <a:buChar char="v"/>
            </a:pPr>
            <a:r>
              <a:rPr lang="ru-RU" sz="1050" b="1" dirty="0">
                <a:solidFill>
                  <a:schemeClr val="bg1"/>
                </a:solidFill>
                <a:latin typeface="Montserrat" panose="00000500000000000000" pitchFamily="2" charset="-52"/>
              </a:rPr>
              <a:t>Соответствие текста документа нормам русского языка </a:t>
            </a:r>
            <a:r>
              <a:rPr lang="ru-RU" sz="1050" spc="-1" dirty="0">
                <a:solidFill>
                  <a:schemeClr val="bg1"/>
                </a:solidFill>
                <a:latin typeface="Montserrat" panose="00000500000000000000" pitchFamily="2" charset="-52"/>
                <a:ea typeface="Microsoft YaHei"/>
              </a:rPr>
              <a:t>(отсутствие орфографических, грамматических и пунктуационных ошибок; внутренняя согласованность предложений), а также </a:t>
            </a:r>
            <a:r>
              <a:rPr lang="ru-RU" sz="1050" b="1" dirty="0">
                <a:solidFill>
                  <a:schemeClr val="bg1"/>
                </a:solidFill>
                <a:latin typeface="Montserrat" panose="00000500000000000000" pitchFamily="2" charset="-52"/>
              </a:rPr>
              <a:t>стилистике</a:t>
            </a:r>
            <a:r>
              <a:rPr lang="ru-RU" sz="1050" spc="-1" dirty="0">
                <a:solidFill>
                  <a:schemeClr val="bg1"/>
                </a:solidFill>
                <a:latin typeface="Montserrat" panose="00000500000000000000" pitchFamily="2" charset="-52"/>
                <a:ea typeface="Microsoft YaHei"/>
              </a:rPr>
              <a:t> написания официального документа (отсутствие просторечных выражений, сленга, жаргонизмов и пр.).</a:t>
            </a:r>
            <a:endParaRPr lang="ru-RU" sz="1050" spc="-1" dirty="0">
              <a:solidFill>
                <a:schemeClr val="bg1"/>
              </a:solidFill>
              <a:latin typeface="Montserrat" panose="00000500000000000000" pitchFamily="2" charset="-52"/>
            </a:endParaRPr>
          </a:p>
          <a:p>
            <a:pPr algn="just"/>
            <a:endParaRPr lang="ru-RU" sz="1050" spc="-1" dirty="0">
              <a:solidFill>
                <a:schemeClr val="bg1"/>
              </a:solidFill>
              <a:latin typeface="Montserrat" panose="00000500000000000000" pitchFamily="2" charset="-52"/>
            </a:endParaRPr>
          </a:p>
          <a:p>
            <a:pPr algn="just"/>
            <a:r>
              <a:rPr lang="ru-RU" sz="1050" b="1" spc="-1" dirty="0" smtClean="0">
                <a:solidFill>
                  <a:schemeClr val="bg1"/>
                </a:solidFill>
                <a:latin typeface="Montserrat" panose="00000500000000000000" pitchFamily="2" charset="-52"/>
                <a:ea typeface="Microsoft YaHei"/>
              </a:rPr>
              <a:t>Фо</a:t>
            </a:r>
            <a:r>
              <a:rPr lang="ru-RU" sz="1050" b="1" dirty="0" smtClean="0">
                <a:solidFill>
                  <a:schemeClr val="bg1"/>
                </a:solidFill>
                <a:latin typeface="Montserrat" panose="00000500000000000000" pitchFamily="2" charset="-52"/>
              </a:rPr>
              <a:t>рматы </a:t>
            </a:r>
            <a:r>
              <a:rPr lang="ru-RU" sz="1050" b="1" dirty="0">
                <a:solidFill>
                  <a:schemeClr val="bg1"/>
                </a:solidFill>
                <a:latin typeface="Montserrat" panose="00000500000000000000" pitchFamily="2" charset="-52"/>
              </a:rPr>
              <a:t>электронных документов</a:t>
            </a:r>
            <a:r>
              <a:rPr lang="ru-RU" sz="1050" b="1" spc="-1" dirty="0">
                <a:solidFill>
                  <a:schemeClr val="bg1"/>
                </a:solidFill>
                <a:latin typeface="Montserrat" panose="00000500000000000000" pitchFamily="2" charset="-52"/>
                <a:ea typeface="Microsoft YaHei"/>
              </a:rPr>
              <a:t>:</a:t>
            </a:r>
            <a:r>
              <a:rPr lang="ru-RU" sz="1050" spc="-1" dirty="0">
                <a:solidFill>
                  <a:schemeClr val="bg1"/>
                </a:solidFill>
                <a:latin typeface="Montserrat" panose="00000500000000000000" pitchFamily="2" charset="-52"/>
                <a:ea typeface="Microsoft YaHei"/>
              </a:rPr>
              <a:t> </a:t>
            </a:r>
            <a:endParaRPr lang="ru-RU" sz="1050" spc="-1" dirty="0">
              <a:solidFill>
                <a:schemeClr val="bg1"/>
              </a:solidFill>
              <a:latin typeface="Montserrat" panose="00000500000000000000" pitchFamily="2" charset="-52"/>
            </a:endParaRPr>
          </a:p>
          <a:p>
            <a:pPr marL="376747" lvl="1" indent="-228600" algn="just">
              <a:buClr>
                <a:schemeClr val="bg1"/>
              </a:buClr>
              <a:buSzPct val="100000"/>
              <a:buFont typeface="+mj-lt"/>
              <a:buAutoNum type="arabicPeriod"/>
            </a:pPr>
            <a:r>
              <a:rPr lang="ru-RU" sz="1050" u="sng" spc="-1" dirty="0">
                <a:solidFill>
                  <a:schemeClr val="bg1"/>
                </a:solidFill>
                <a:latin typeface="Montserrat" panose="00000500000000000000" pitchFamily="2" charset="-52"/>
                <a:ea typeface="Microsoft YaHei"/>
              </a:rPr>
              <a:t>планы мероприятий — </a:t>
            </a:r>
            <a:r>
              <a:rPr lang="en-US" sz="1050" u="sng" spc="-1" dirty="0">
                <a:solidFill>
                  <a:schemeClr val="bg1"/>
                </a:solidFill>
                <a:latin typeface="Montserrat" panose="00000500000000000000" pitchFamily="2" charset="-52"/>
                <a:ea typeface="Microsoft YaHei"/>
              </a:rPr>
              <a:t>XLSX / XLS  (Microsoft Excel);</a:t>
            </a:r>
          </a:p>
          <a:p>
            <a:pPr marL="376747" lvl="1" indent="-228600" algn="just">
              <a:buClr>
                <a:schemeClr val="bg1"/>
              </a:buClr>
              <a:buSzPct val="100000"/>
              <a:buFont typeface="+mj-lt"/>
              <a:buAutoNum type="arabicPeriod"/>
            </a:pPr>
            <a:r>
              <a:rPr lang="ru-RU" sz="1050" u="sng" spc="-1" dirty="0">
                <a:solidFill>
                  <a:schemeClr val="bg1"/>
                </a:solidFill>
                <a:latin typeface="Montserrat" panose="00000500000000000000" pitchFamily="2" charset="-52"/>
                <a:ea typeface="Microsoft YaHei"/>
              </a:rPr>
              <a:t>планы мероприятий — </a:t>
            </a:r>
            <a:r>
              <a:rPr lang="en-US" sz="1050" u="sng" spc="-1" dirty="0">
                <a:solidFill>
                  <a:schemeClr val="bg1"/>
                </a:solidFill>
                <a:latin typeface="Montserrat" panose="00000500000000000000" pitchFamily="2" charset="-52"/>
                <a:ea typeface="Microsoft YaHei"/>
              </a:rPr>
              <a:t>PDF (Adobe Acrobat Reader DC);</a:t>
            </a:r>
          </a:p>
          <a:p>
            <a:pPr marL="376747" lvl="1" indent="-228600" algn="just">
              <a:buClr>
                <a:schemeClr val="bg1"/>
              </a:buClr>
              <a:buSzPct val="100000"/>
              <a:buFont typeface="+mj-lt"/>
              <a:buAutoNum type="arabicPeriod"/>
            </a:pPr>
            <a:r>
              <a:rPr lang="ru-RU" sz="1050" u="sng" spc="-1" dirty="0">
                <a:solidFill>
                  <a:schemeClr val="bg1"/>
                </a:solidFill>
                <a:latin typeface="Montserrat" panose="00000500000000000000" pitchFamily="2" charset="-52"/>
                <a:ea typeface="Microsoft YaHei"/>
              </a:rPr>
              <a:t>НПА, регламентирующие организацию контроля учредителя (от учредителя ОО) — DOC (</a:t>
            </a:r>
            <a:r>
              <a:rPr lang="ru-RU" sz="1050" u="sng" spc="-1" dirty="0" err="1">
                <a:solidFill>
                  <a:schemeClr val="bg1"/>
                </a:solidFill>
                <a:latin typeface="Montserrat" panose="00000500000000000000" pitchFamily="2" charset="-52"/>
                <a:ea typeface="Microsoft YaHei"/>
              </a:rPr>
              <a:t>Microsoft</a:t>
            </a:r>
            <a:r>
              <a:rPr lang="ru-RU" sz="1050" u="sng" spc="-1" dirty="0">
                <a:solidFill>
                  <a:schemeClr val="bg1"/>
                </a:solidFill>
                <a:latin typeface="Montserrat" panose="00000500000000000000" pitchFamily="2" charset="-52"/>
                <a:ea typeface="Microsoft YaHei"/>
              </a:rPr>
              <a:t> </a:t>
            </a:r>
            <a:r>
              <a:rPr lang="ru-RU" sz="1050" u="sng" spc="-1" dirty="0" err="1">
                <a:solidFill>
                  <a:schemeClr val="bg1"/>
                </a:solidFill>
                <a:latin typeface="Montserrat" panose="00000500000000000000" pitchFamily="2" charset="-52"/>
                <a:ea typeface="Microsoft YaHei"/>
              </a:rPr>
              <a:t>Word</a:t>
            </a:r>
            <a:r>
              <a:rPr lang="ru-RU" sz="1050" u="sng" spc="-1" dirty="0">
                <a:solidFill>
                  <a:schemeClr val="bg1"/>
                </a:solidFill>
                <a:latin typeface="Montserrat" panose="00000500000000000000" pitchFamily="2" charset="-52"/>
                <a:ea typeface="Microsoft YaHei"/>
              </a:rPr>
              <a:t>) и PDF (</a:t>
            </a:r>
            <a:r>
              <a:rPr lang="ru-RU" sz="1050" u="sng" spc="-1" dirty="0" err="1">
                <a:solidFill>
                  <a:schemeClr val="bg1"/>
                </a:solidFill>
                <a:latin typeface="Montserrat" panose="00000500000000000000" pitchFamily="2" charset="-52"/>
                <a:ea typeface="Microsoft YaHei"/>
              </a:rPr>
              <a:t>Adobe</a:t>
            </a:r>
            <a:r>
              <a:rPr lang="ru-RU" sz="1050" u="sng" spc="-1" dirty="0">
                <a:solidFill>
                  <a:schemeClr val="bg1"/>
                </a:solidFill>
                <a:latin typeface="Montserrat" panose="00000500000000000000" pitchFamily="2" charset="-52"/>
                <a:ea typeface="Microsoft YaHei"/>
              </a:rPr>
              <a:t> </a:t>
            </a:r>
            <a:r>
              <a:rPr lang="ru-RU" sz="1050" u="sng" spc="-1" dirty="0" err="1">
                <a:solidFill>
                  <a:schemeClr val="bg1"/>
                </a:solidFill>
                <a:latin typeface="Montserrat" panose="00000500000000000000" pitchFamily="2" charset="-52"/>
                <a:ea typeface="Microsoft YaHei"/>
              </a:rPr>
              <a:t>Acrobat</a:t>
            </a:r>
            <a:r>
              <a:rPr lang="ru-RU" sz="1050" u="sng" spc="-1" dirty="0">
                <a:solidFill>
                  <a:schemeClr val="bg1"/>
                </a:solidFill>
                <a:latin typeface="Montserrat" panose="00000500000000000000" pitchFamily="2" charset="-52"/>
                <a:ea typeface="Microsoft YaHei"/>
              </a:rPr>
              <a:t> </a:t>
            </a:r>
            <a:r>
              <a:rPr lang="ru-RU" sz="1050" u="sng" spc="-1" dirty="0" err="1">
                <a:solidFill>
                  <a:schemeClr val="bg1"/>
                </a:solidFill>
                <a:latin typeface="Montserrat" panose="00000500000000000000" pitchFamily="2" charset="-52"/>
                <a:ea typeface="Microsoft YaHei"/>
              </a:rPr>
              <a:t>Reader</a:t>
            </a:r>
            <a:r>
              <a:rPr lang="ru-RU" sz="1050" u="sng" spc="-1" dirty="0">
                <a:solidFill>
                  <a:schemeClr val="bg1"/>
                </a:solidFill>
                <a:latin typeface="Montserrat" panose="00000500000000000000" pitchFamily="2" charset="-52"/>
                <a:ea typeface="Microsoft YaHei"/>
              </a:rPr>
              <a:t> DC)</a:t>
            </a:r>
            <a:endParaRPr lang="ru-RU" sz="1050" u="sng" spc="-1" dirty="0">
              <a:solidFill>
                <a:schemeClr val="bg1"/>
              </a:solidFill>
              <a:latin typeface="Montserrat" panose="00000500000000000000" pitchFamily="2" charset="-52"/>
              <a:ea typeface="Microsoft YaHei"/>
            </a:endParaRPr>
          </a:p>
        </p:txBody>
      </p:sp>
      <p:sp>
        <p:nvSpPr>
          <p:cNvPr id="9" name="Прямоугольник 8">
            <a:extLst>
              <a:ext uri="{FF2B5EF4-FFF2-40B4-BE49-F238E27FC236}">
                <a16:creationId xmlns:a16="http://schemas.microsoft.com/office/drawing/2014/main" xmlns="" id="{48E2563A-E8E8-4CE5-A202-6BCCEED79193}"/>
              </a:ext>
            </a:extLst>
          </p:cNvPr>
          <p:cNvSpPr/>
          <p:nvPr/>
        </p:nvSpPr>
        <p:spPr>
          <a:xfrm>
            <a:off x="1014903" y="3729028"/>
            <a:ext cx="7063242" cy="1269556"/>
          </a:xfrm>
          <a:prstGeom prst="rect">
            <a:avLst/>
          </a:prstGeom>
          <a:solidFill>
            <a:srgbClr val="036B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dirty="0" smtClean="0">
                <a:latin typeface="Montserrat" panose="020B0604020202020204" charset="-52"/>
              </a:rPr>
              <a:t>Утвержденные планы мероприятий нужно направить </a:t>
            </a:r>
            <a:r>
              <a:rPr lang="ru-RU" sz="1100" b="1" dirty="0" smtClean="0">
                <a:latin typeface="Montserrat" panose="020B0604020202020204" charset="-52"/>
              </a:rPr>
              <a:t>до 01.11.2024 </a:t>
            </a:r>
            <a:r>
              <a:rPr lang="ru-RU" sz="1000" dirty="0" smtClean="0">
                <a:latin typeface="Montserrat" panose="020B0604020202020204" charset="-52"/>
              </a:rPr>
              <a:t>на </a:t>
            </a:r>
            <a:r>
              <a:rPr lang="ru-RU" sz="1000" dirty="0">
                <a:latin typeface="Montserrat" panose="020B0604020202020204" charset="-52"/>
              </a:rPr>
              <a:t>электронную почту регионального оператора НОКО </a:t>
            </a:r>
            <a:r>
              <a:rPr lang="ru-RU" sz="1000" b="1" dirty="0">
                <a:latin typeface="Montserrat" panose="020B0604020202020204" charset="-52"/>
              </a:rPr>
              <a:t>nok2@gepicentr.ru</a:t>
            </a:r>
            <a:r>
              <a:rPr lang="ru-RU" sz="1000" dirty="0">
                <a:latin typeface="Montserrat" panose="020B0604020202020204" charset="-52"/>
              </a:rPr>
              <a:t> и в Министерство образования и молодежной политики Свердловской области официальным письмом посредствам </a:t>
            </a:r>
            <a:r>
              <a:rPr lang="ru-RU" sz="1000" dirty="0" smtClean="0">
                <a:latin typeface="Montserrat" panose="020B0604020202020204" charset="-52"/>
              </a:rPr>
              <a:t>СЭД, а также</a:t>
            </a:r>
          </a:p>
          <a:p>
            <a:pPr algn="ctr"/>
            <a:r>
              <a:rPr lang="ru-RU" sz="1400" b="1" dirty="0">
                <a:latin typeface="Montserrat" panose="020B0604020202020204" charset="-52"/>
              </a:rPr>
              <a:t>разместить на официальных сайтах организаций и учредителей организаций</a:t>
            </a:r>
          </a:p>
        </p:txBody>
      </p:sp>
    </p:spTree>
    <p:extLst>
      <p:ext uri="{BB962C8B-B14F-4D97-AF65-F5344CB8AC3E}">
        <p14:creationId xmlns:p14="http://schemas.microsoft.com/office/powerpoint/2010/main" val="1099179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descr="Подключения со сплошной заливкой">
            <a:extLst>
              <a:ext uri="{FF2B5EF4-FFF2-40B4-BE49-F238E27FC236}">
                <a16:creationId xmlns:a16="http://schemas.microsoft.com/office/drawing/2014/main" xmlns="" id="{9AB52A72-EC44-418A-A445-5D671E678F3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942439">
            <a:off x="1091098" y="-710359"/>
            <a:ext cx="6980802" cy="6980802"/>
          </a:xfrm>
          <a:prstGeom prst="rect">
            <a:avLst/>
          </a:prstGeom>
        </p:spPr>
      </p:pic>
      <p:sp>
        <p:nvSpPr>
          <p:cNvPr id="11" name="TextBox 10"/>
          <p:cNvSpPr txBox="1"/>
          <p:nvPr/>
        </p:nvSpPr>
        <p:spPr>
          <a:xfrm>
            <a:off x="454854" y="2170036"/>
            <a:ext cx="6226330" cy="1015663"/>
          </a:xfrm>
          <a:prstGeom prst="rect">
            <a:avLst/>
          </a:prstGeom>
          <a:noFill/>
          <a:ln w="19050">
            <a:noFill/>
          </a:ln>
        </p:spPr>
        <p:txBody>
          <a:bodyPr wrap="square" rtlCol="0">
            <a:spAutoFit/>
          </a:bodyPr>
          <a:lstStyle/>
          <a:p>
            <a:r>
              <a:rPr lang="ru-RU" sz="2000" b="1" dirty="0" smtClean="0">
                <a:latin typeface="Montserrat" panose="00000500000000000000" pitchFamily="2" charset="-52"/>
              </a:rPr>
              <a:t>Работа с официальным сайтом </a:t>
            </a:r>
            <a:r>
              <a:rPr lang="ru-RU" sz="2000" b="1" dirty="0">
                <a:latin typeface="Montserrat" panose="00000500000000000000" pitchFamily="2" charset="-52"/>
              </a:rPr>
              <a:t>ГМУ bus.gov.ru</a:t>
            </a:r>
            <a:r>
              <a:rPr lang="ru-RU" sz="2000" b="1" dirty="0">
                <a:solidFill>
                  <a:srgbClr val="036B9D"/>
                </a:solidFill>
                <a:latin typeface="Montserrat" panose="00000500000000000000" pitchFamily="2" charset="-52"/>
              </a:rPr>
              <a:t/>
            </a:r>
            <a:br>
              <a:rPr lang="ru-RU" sz="2000" b="1" dirty="0">
                <a:solidFill>
                  <a:srgbClr val="036B9D"/>
                </a:solidFill>
                <a:latin typeface="Montserrat" panose="00000500000000000000" pitchFamily="2" charset="-52"/>
              </a:rPr>
            </a:br>
            <a:endParaRPr lang="ru-RU" sz="2000" b="1" dirty="0">
              <a:solidFill>
                <a:srgbClr val="036B9D"/>
              </a:solidFill>
              <a:latin typeface="Montserrat" panose="00000500000000000000" pitchFamily="2" charset="-52"/>
            </a:endParaRPr>
          </a:p>
        </p:txBody>
      </p:sp>
      <p:sp>
        <p:nvSpPr>
          <p:cNvPr id="2" name="AutoShape 2" descr="Министерство образования и молодежной политики Свердловской области"/>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grpSp>
        <p:nvGrpSpPr>
          <p:cNvPr id="22" name="Группа 21">
            <a:extLst>
              <a:ext uri="{FF2B5EF4-FFF2-40B4-BE49-F238E27FC236}">
                <a16:creationId xmlns:a16="http://schemas.microsoft.com/office/drawing/2014/main" xmlns="" id="{2980AD61-B4F1-44E8-8E97-32399A7A000C}"/>
              </a:ext>
            </a:extLst>
          </p:cNvPr>
          <p:cNvGrpSpPr/>
          <p:nvPr/>
        </p:nvGrpSpPr>
        <p:grpSpPr>
          <a:xfrm>
            <a:off x="6411345" y="736537"/>
            <a:ext cx="2358997" cy="1174914"/>
            <a:chOff x="4877299" y="3463652"/>
            <a:chExt cx="2358997" cy="1174914"/>
          </a:xfrm>
        </p:grpSpPr>
        <p:sp>
          <p:nvSpPr>
            <p:cNvPr id="6" name="Прямоугольник 5"/>
            <p:cNvSpPr/>
            <p:nvPr/>
          </p:nvSpPr>
          <p:spPr>
            <a:xfrm>
              <a:off x="4877299" y="4130735"/>
              <a:ext cx="2358997" cy="507831"/>
            </a:xfrm>
            <a:prstGeom prst="rect">
              <a:avLst/>
            </a:prstGeom>
          </p:spPr>
          <p:txBody>
            <a:bodyPr wrap="square">
              <a:spAutoFit/>
            </a:bodyPr>
            <a:lstStyle/>
            <a:p>
              <a:pPr algn="ctr">
                <a:spcBef>
                  <a:spcPct val="0"/>
                </a:spcBef>
                <a:defRPr/>
              </a:pPr>
              <a:r>
                <a:rPr lang="ru-RU" sz="900" cap="all" dirty="0">
                  <a:latin typeface="Montserrat" panose="00000500000000000000" pitchFamily="2" charset="-52"/>
                </a:rPr>
                <a:t>Центр гуманитарных, </a:t>
              </a:r>
            </a:p>
            <a:p>
              <a:pPr algn="ctr">
                <a:spcBef>
                  <a:spcPct val="0"/>
                </a:spcBef>
                <a:defRPr/>
              </a:pPr>
              <a:r>
                <a:rPr lang="ru-RU" sz="900" cap="all" dirty="0">
                  <a:latin typeface="Montserrat" panose="00000500000000000000" pitchFamily="2" charset="-52"/>
                </a:rPr>
                <a:t>социально-экономических и политических исследований</a:t>
              </a:r>
            </a:p>
          </p:txBody>
        </p:sp>
        <p:pic>
          <p:nvPicPr>
            <p:cNvPr id="15" name="Рисунок 14">
              <a:extLst>
                <a:ext uri="{FF2B5EF4-FFF2-40B4-BE49-F238E27FC236}">
                  <a16:creationId xmlns:a16="http://schemas.microsoft.com/office/drawing/2014/main" xmlns="" id="{8DCBB35B-E23E-47DA-A4B6-863BFD8A330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5779530" y="3463652"/>
              <a:ext cx="554535" cy="617144"/>
            </a:xfrm>
            <a:prstGeom prst="rect">
              <a:avLst/>
            </a:prstGeom>
          </p:spPr>
        </p:pic>
      </p:grpSp>
      <p:sp>
        <p:nvSpPr>
          <p:cNvPr id="19" name="Прямоугольник 18">
            <a:extLst>
              <a:ext uri="{FF2B5EF4-FFF2-40B4-BE49-F238E27FC236}">
                <a16:creationId xmlns:a16="http://schemas.microsoft.com/office/drawing/2014/main" xmlns="" id="{788D6116-1996-4F3F-84FA-314F13AD112C}"/>
              </a:ext>
            </a:extLst>
          </p:cNvPr>
          <p:cNvSpPr/>
          <p:nvPr/>
        </p:nvSpPr>
        <p:spPr>
          <a:xfrm rot="16200000">
            <a:off x="-1862167" y="2404100"/>
            <a:ext cx="4552846" cy="81195"/>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grpSp>
        <p:nvGrpSpPr>
          <p:cNvPr id="5" name="Группа 4">
            <a:extLst>
              <a:ext uri="{FF2B5EF4-FFF2-40B4-BE49-F238E27FC236}">
                <a16:creationId xmlns:a16="http://schemas.microsoft.com/office/drawing/2014/main" xmlns="" id="{B5978D88-75DC-4B6C-8B3A-AD0AE0E83FE3}"/>
              </a:ext>
            </a:extLst>
          </p:cNvPr>
          <p:cNvGrpSpPr/>
          <p:nvPr/>
        </p:nvGrpSpPr>
        <p:grpSpPr>
          <a:xfrm>
            <a:off x="6411345" y="2780042"/>
            <a:ext cx="2358997" cy="1172074"/>
            <a:chOff x="1116078" y="3466492"/>
            <a:chExt cx="2358997" cy="1172074"/>
          </a:xfrm>
        </p:grpSpPr>
        <p:sp>
          <p:nvSpPr>
            <p:cNvPr id="3" name="Прямоугольник 2"/>
            <p:cNvSpPr/>
            <p:nvPr/>
          </p:nvSpPr>
          <p:spPr>
            <a:xfrm>
              <a:off x="1116078" y="4130735"/>
              <a:ext cx="2358997" cy="507831"/>
            </a:xfrm>
            <a:prstGeom prst="rect">
              <a:avLst/>
            </a:prstGeom>
          </p:spPr>
          <p:txBody>
            <a:bodyPr wrap="square">
              <a:spAutoFit/>
            </a:bodyPr>
            <a:lstStyle/>
            <a:p>
              <a:pPr algn="ctr"/>
              <a:r>
                <a:rPr lang="ru-RU" sz="900" cap="all" dirty="0">
                  <a:latin typeface="Montserrat" panose="00000500000000000000" pitchFamily="2" charset="-52"/>
                </a:rPr>
                <a:t>Министерство образования и молодежной политики Свердловской области</a:t>
              </a:r>
            </a:p>
          </p:txBody>
        </p:sp>
        <p:pic>
          <p:nvPicPr>
            <p:cNvPr id="4" name="Picture 2" descr="Министерство образования и молодежной политики Свердловской области.  Логотип - Фотографии с меткой «рисунки» | Земля Мастеров">
              <a:extLst>
                <a:ext uri="{FF2B5EF4-FFF2-40B4-BE49-F238E27FC236}">
                  <a16:creationId xmlns:a16="http://schemas.microsoft.com/office/drawing/2014/main" xmlns="" id="{24A42D2D-F808-42D3-940C-A8187A866A1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9149" y="3466492"/>
              <a:ext cx="832855" cy="61430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452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descr="Подключения со сплошной заливкой">
            <a:extLst>
              <a:ext uri="{FF2B5EF4-FFF2-40B4-BE49-F238E27FC236}">
                <a16:creationId xmlns:a16="http://schemas.microsoft.com/office/drawing/2014/main" xmlns="" id="{EF084C0F-062F-4279-AEFF-22F3466D365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942439">
            <a:off x="1081599" y="-710359"/>
            <a:ext cx="6980802" cy="6980802"/>
          </a:xfrm>
          <a:prstGeom prst="rect">
            <a:avLst/>
          </a:prstGeom>
        </p:spPr>
      </p:pic>
      <p:pic>
        <p:nvPicPr>
          <p:cNvPr id="20" name="Рисунок 19">
            <a:extLst>
              <a:ext uri="{FF2B5EF4-FFF2-40B4-BE49-F238E27FC236}">
                <a16:creationId xmlns:a16="http://schemas.microsoft.com/office/drawing/2014/main" xmlns="" id="{144CF826-F325-41FF-8FB7-FFAA9AFE4A54}"/>
              </a:ext>
            </a:extLst>
          </p:cNvPr>
          <p:cNvPicPr>
            <a:picLocks noChangeAspect="1"/>
          </p:cNvPicPr>
          <p:nvPr/>
        </p:nvPicPr>
        <p:blipFill>
          <a:blip r:embed="rId4" cstate="print">
            <a:lum/>
            <a:alphaModFix/>
          </a:blip>
          <a:srcRect/>
          <a:stretch>
            <a:fillRect/>
          </a:stretch>
        </p:blipFill>
        <p:spPr>
          <a:xfrm>
            <a:off x="3275856" y="1104484"/>
            <a:ext cx="3073080" cy="3351111"/>
          </a:xfrm>
          <a:prstGeom prst="rect">
            <a:avLst/>
          </a:prstGeom>
          <a:noFill/>
          <a:ln w="57150">
            <a:solidFill>
              <a:srgbClr val="036B9D"/>
            </a:solidFill>
          </a:ln>
        </p:spPr>
      </p:pic>
      <p:pic>
        <p:nvPicPr>
          <p:cNvPr id="22" name="Рисунок 21">
            <a:extLst>
              <a:ext uri="{FF2B5EF4-FFF2-40B4-BE49-F238E27FC236}">
                <a16:creationId xmlns:a16="http://schemas.microsoft.com/office/drawing/2014/main" xmlns="" id="{F332ACE7-13F0-4100-B957-243A2B288D5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37232" y="1104485"/>
            <a:ext cx="2435861" cy="3351111"/>
          </a:xfrm>
          <a:prstGeom prst="rect">
            <a:avLst/>
          </a:prstGeom>
          <a:ln w="57150">
            <a:solidFill>
              <a:srgbClr val="036B9D"/>
            </a:solidFill>
          </a:ln>
        </p:spPr>
      </p:pic>
      <p:grpSp>
        <p:nvGrpSpPr>
          <p:cNvPr id="10" name="Группа 9">
            <a:extLst>
              <a:ext uri="{FF2B5EF4-FFF2-40B4-BE49-F238E27FC236}">
                <a16:creationId xmlns:a16="http://schemas.microsoft.com/office/drawing/2014/main" xmlns="" id="{65F38945-2BF8-497B-94A8-720CBE352E24}"/>
              </a:ext>
            </a:extLst>
          </p:cNvPr>
          <p:cNvGrpSpPr/>
          <p:nvPr/>
        </p:nvGrpSpPr>
        <p:grpSpPr>
          <a:xfrm>
            <a:off x="157156" y="214119"/>
            <a:ext cx="8829689" cy="590932"/>
            <a:chOff x="157156" y="177836"/>
            <a:chExt cx="8829689" cy="590932"/>
          </a:xfrm>
        </p:grpSpPr>
        <p:sp>
          <p:nvSpPr>
            <p:cNvPr id="11" name="Прямоугольник 10">
              <a:extLst>
                <a:ext uri="{FF2B5EF4-FFF2-40B4-BE49-F238E27FC236}">
                  <a16:creationId xmlns:a16="http://schemas.microsoft.com/office/drawing/2014/main" xmlns="" id="{EA2C3A50-ED01-4AD8-A899-BF4ABAFFC6C8}"/>
                </a:ext>
              </a:extLst>
            </p:cNvPr>
            <p:cNvSpPr/>
            <p:nvPr/>
          </p:nvSpPr>
          <p:spPr>
            <a:xfrm>
              <a:off x="157156" y="177838"/>
              <a:ext cx="8829689" cy="590930"/>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latin typeface="Montserrat" panose="00000500000000000000" pitchFamily="2" charset="-52"/>
              </a:endParaRPr>
            </a:p>
          </p:txBody>
        </p:sp>
        <p:sp>
          <p:nvSpPr>
            <p:cNvPr id="15" name="TextBox 14">
              <a:extLst>
                <a:ext uri="{FF2B5EF4-FFF2-40B4-BE49-F238E27FC236}">
                  <a16:creationId xmlns:a16="http://schemas.microsoft.com/office/drawing/2014/main" xmlns="" id="{06CD5EA2-901B-4234-8544-F6CDAFEFBAD1}"/>
                </a:ext>
              </a:extLst>
            </p:cNvPr>
            <p:cNvSpPr txBox="1"/>
            <p:nvPr/>
          </p:nvSpPr>
          <p:spPr>
            <a:xfrm>
              <a:off x="280327" y="177836"/>
              <a:ext cx="8583346" cy="590931"/>
            </a:xfrm>
            <a:prstGeom prst="rect">
              <a:avLst/>
            </a:prstGeom>
            <a:noFill/>
          </p:spPr>
          <p:txBody>
            <a:bodyPr wrap="square" rtlCol="0">
              <a:spAutoFit/>
            </a:bodyPr>
            <a:lstStyle/>
            <a:p>
              <a:pPr algn="ctr">
                <a:lnSpc>
                  <a:spcPct val="90000"/>
                </a:lnSpc>
              </a:pPr>
              <a:r>
                <a:rPr lang="ru-RU" dirty="0">
                  <a:solidFill>
                    <a:schemeClr val="bg1"/>
                  </a:solidFill>
                  <a:latin typeface="Montserrat" panose="00000500000000000000" pitchFamily="2" charset="-52"/>
                </a:rPr>
                <a:t>Базовый функционал раздела "Результаты независимой оценки"</a:t>
              </a:r>
              <a:br>
                <a:rPr lang="ru-RU" dirty="0">
                  <a:solidFill>
                    <a:schemeClr val="bg1"/>
                  </a:solidFill>
                  <a:latin typeface="Montserrat" panose="00000500000000000000" pitchFamily="2" charset="-52"/>
                </a:rPr>
              </a:br>
              <a:r>
                <a:rPr lang="ru-RU" dirty="0">
                  <a:solidFill>
                    <a:schemeClr val="bg1"/>
                  </a:solidFill>
                  <a:latin typeface="Montserrat" panose="00000500000000000000" pitchFamily="2" charset="-52"/>
                </a:rPr>
                <a:t>Официального сайта ГМУ bus.gov.ru</a:t>
              </a:r>
            </a:p>
          </p:txBody>
        </p:sp>
      </p:grpSp>
      <p:pic>
        <p:nvPicPr>
          <p:cNvPr id="6148"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0161" r="3344"/>
          <a:stretch/>
        </p:blipFill>
        <p:spPr bwMode="auto">
          <a:xfrm>
            <a:off x="181192" y="1267871"/>
            <a:ext cx="2890718" cy="3024336"/>
          </a:xfrm>
          <a:prstGeom prst="rect">
            <a:avLst/>
          </a:prstGeom>
          <a:noFill/>
          <a:ln w="57150">
            <a:solidFill>
              <a:srgbClr val="036B9D"/>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9537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оциальная сеть со сплошной заливкой">
            <a:extLst>
              <a:ext uri="{FF2B5EF4-FFF2-40B4-BE49-F238E27FC236}">
                <a16:creationId xmlns:a16="http://schemas.microsoft.com/office/drawing/2014/main" xmlns="" id="{3BDFD12E-7628-4FF3-8C7B-015064DBB8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rot="1812448">
            <a:off x="94718" y="-1347442"/>
            <a:ext cx="8555466" cy="8555466"/>
          </a:xfrm>
          <a:prstGeom prst="rect">
            <a:avLst/>
          </a:prstGeom>
        </p:spPr>
      </p:pic>
      <p:sp>
        <p:nvSpPr>
          <p:cNvPr id="4" name="Прямоугольник 3"/>
          <p:cNvSpPr/>
          <p:nvPr/>
        </p:nvSpPr>
        <p:spPr>
          <a:xfrm>
            <a:off x="777228" y="196442"/>
            <a:ext cx="7589546" cy="338554"/>
          </a:xfrm>
          <a:prstGeom prst="rect">
            <a:avLst/>
          </a:prstGeom>
        </p:spPr>
        <p:txBody>
          <a:bodyPr wrap="square">
            <a:spAutoFit/>
          </a:bodyPr>
          <a:lstStyle/>
          <a:p>
            <a:pPr algn="ctr"/>
            <a:r>
              <a:rPr lang="ru-RU" sz="1600" b="1" dirty="0">
                <a:latin typeface="Montserrat" panose="00000500000000000000" pitchFamily="2" charset="-52"/>
              </a:rPr>
              <a:t>С</a:t>
            </a:r>
            <a:r>
              <a:rPr lang="ru-RU" sz="1600" b="1" dirty="0" smtClean="0">
                <a:latin typeface="Montserrat" panose="00000500000000000000" pitchFamily="2" charset="-52"/>
              </a:rPr>
              <a:t>айта </a:t>
            </a:r>
            <a:r>
              <a:rPr lang="en-US" sz="1600" b="1" dirty="0">
                <a:latin typeface="Montserrat" panose="00000500000000000000" pitchFamily="2" charset="-52"/>
              </a:rPr>
              <a:t>bus.gov.ru </a:t>
            </a:r>
            <a:endParaRPr lang="ru-RU" sz="1600" b="1" dirty="0">
              <a:latin typeface="Montserrat" panose="00000500000000000000" pitchFamily="2" charset="-52"/>
            </a:endParaRPr>
          </a:p>
        </p:txBody>
      </p:sp>
      <p:pic>
        <p:nvPicPr>
          <p:cNvPr id="2" name="Рисунок 1"/>
          <p:cNvPicPr>
            <a:picLocks noChangeAspect="1"/>
          </p:cNvPicPr>
          <p:nvPr/>
        </p:nvPicPr>
        <p:blipFill>
          <a:blip r:embed="rId4"/>
          <a:stretch>
            <a:fillRect/>
          </a:stretch>
        </p:blipFill>
        <p:spPr>
          <a:xfrm>
            <a:off x="2051720" y="699542"/>
            <a:ext cx="4950399" cy="3951077"/>
          </a:xfrm>
          <a:prstGeom prst="rect">
            <a:avLst/>
          </a:prstGeom>
        </p:spPr>
      </p:pic>
    </p:spTree>
    <p:extLst>
      <p:ext uri="{BB962C8B-B14F-4D97-AF65-F5344CB8AC3E}">
        <p14:creationId xmlns:p14="http://schemas.microsoft.com/office/powerpoint/2010/main" val="214839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Подключения со сплошной заливкой">
            <a:extLst>
              <a:ext uri="{FF2B5EF4-FFF2-40B4-BE49-F238E27FC236}">
                <a16:creationId xmlns:a16="http://schemas.microsoft.com/office/drawing/2014/main" xmlns="" id="{06D821F1-5873-4F98-B1BD-AC007426344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rot="1942439">
            <a:off x="1081599" y="-854376"/>
            <a:ext cx="6980802" cy="6980802"/>
          </a:xfrm>
          <a:prstGeom prst="rect">
            <a:avLst/>
          </a:prstGeom>
        </p:spPr>
      </p:pic>
      <p:grpSp>
        <p:nvGrpSpPr>
          <p:cNvPr id="11" name="Группа 10">
            <a:extLst>
              <a:ext uri="{FF2B5EF4-FFF2-40B4-BE49-F238E27FC236}">
                <a16:creationId xmlns:a16="http://schemas.microsoft.com/office/drawing/2014/main" xmlns="" id="{4A912D6D-8034-4D57-8385-04D217E5C6D2}"/>
              </a:ext>
            </a:extLst>
          </p:cNvPr>
          <p:cNvGrpSpPr/>
          <p:nvPr/>
        </p:nvGrpSpPr>
        <p:grpSpPr>
          <a:xfrm>
            <a:off x="157155" y="221274"/>
            <a:ext cx="8829690" cy="910316"/>
            <a:chOff x="157155" y="221274"/>
            <a:chExt cx="8829690" cy="910316"/>
          </a:xfrm>
        </p:grpSpPr>
        <p:sp>
          <p:nvSpPr>
            <p:cNvPr id="12" name="Прямоугольник 11">
              <a:extLst>
                <a:ext uri="{FF2B5EF4-FFF2-40B4-BE49-F238E27FC236}">
                  <a16:creationId xmlns:a16="http://schemas.microsoft.com/office/drawing/2014/main" xmlns="" id="{42464FBE-F609-447D-A597-575399180D05}"/>
                </a:ext>
              </a:extLst>
            </p:cNvPr>
            <p:cNvSpPr/>
            <p:nvPr/>
          </p:nvSpPr>
          <p:spPr>
            <a:xfrm>
              <a:off x="157156" y="221274"/>
              <a:ext cx="8829689" cy="910316"/>
            </a:xfrm>
            <a:prstGeom prst="rect">
              <a:avLst/>
            </a:prstGeom>
            <a:solidFill>
              <a:srgbClr val="036B9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latin typeface="Montserrat" panose="00000500000000000000" pitchFamily="2" charset="-52"/>
              </a:endParaRPr>
            </a:p>
          </p:txBody>
        </p:sp>
        <p:sp>
          <p:nvSpPr>
            <p:cNvPr id="13" name="TextBox 12">
              <a:extLst>
                <a:ext uri="{FF2B5EF4-FFF2-40B4-BE49-F238E27FC236}">
                  <a16:creationId xmlns:a16="http://schemas.microsoft.com/office/drawing/2014/main" xmlns="" id="{C9D24CEF-6598-4ECC-B59A-B1C2A7702B70}"/>
                </a:ext>
              </a:extLst>
            </p:cNvPr>
            <p:cNvSpPr txBox="1"/>
            <p:nvPr/>
          </p:nvSpPr>
          <p:spPr>
            <a:xfrm>
              <a:off x="157155" y="256317"/>
              <a:ext cx="8829690" cy="840230"/>
            </a:xfrm>
            <a:prstGeom prst="rect">
              <a:avLst/>
            </a:prstGeom>
            <a:noFill/>
          </p:spPr>
          <p:txBody>
            <a:bodyPr wrap="square" rtlCol="0">
              <a:spAutoFit/>
            </a:bodyPr>
            <a:lstStyle/>
            <a:p>
              <a:pPr algn="ctr">
                <a:lnSpc>
                  <a:spcPct val="90000"/>
                </a:lnSpc>
              </a:pPr>
              <a:r>
                <a:rPr lang="ru-RU" b="1" dirty="0" smtClean="0">
                  <a:latin typeface="Montserrat" panose="00000500000000000000" pitchFamily="2" charset="-52"/>
                </a:rPr>
                <a:t>Вся необходимая информация по работе с сайтом </a:t>
              </a:r>
              <a:r>
                <a:rPr lang="en-US" b="1" dirty="0" smtClean="0">
                  <a:latin typeface="Montserrat" panose="00000500000000000000" pitchFamily="2" charset="-52"/>
                </a:rPr>
                <a:t>bus.gov.ru </a:t>
              </a:r>
              <a:r>
                <a:rPr lang="ru-RU" b="1" dirty="0" smtClean="0">
                  <a:latin typeface="Montserrat" panose="00000500000000000000" pitchFamily="2" charset="-52"/>
                </a:rPr>
                <a:t>находится на сайте Министерства образования и молодежной политики Свердловской области</a:t>
              </a:r>
              <a:endParaRPr lang="ru-RU" b="1" dirty="0">
                <a:latin typeface="Montserrat" panose="00000500000000000000" pitchFamily="2" charset="-52"/>
              </a:endParaRPr>
            </a:p>
          </p:txBody>
        </p:sp>
      </p:grpSp>
      <p:sp>
        <p:nvSpPr>
          <p:cNvPr id="4" name="Прямоугольник 3"/>
          <p:cNvSpPr/>
          <p:nvPr/>
        </p:nvSpPr>
        <p:spPr>
          <a:xfrm>
            <a:off x="157155" y="1172000"/>
            <a:ext cx="8208912" cy="1384995"/>
          </a:xfrm>
          <a:prstGeom prst="rect">
            <a:avLst/>
          </a:prstGeom>
        </p:spPr>
        <p:txBody>
          <a:bodyPr wrap="square">
            <a:spAutoFit/>
          </a:bodyPr>
          <a:lstStyle/>
          <a:p>
            <a:r>
              <a:rPr lang="ru-RU" sz="1400" dirty="0">
                <a:latin typeface="Montserrat" panose="020B0604020202020204" charset="-52"/>
              </a:rPr>
              <a:t>Работа с сайтом </a:t>
            </a:r>
            <a:r>
              <a:rPr lang="en-US" sz="1400" dirty="0" smtClean="0">
                <a:latin typeface="Montserrat" panose="020B0604020202020204" charset="-52"/>
                <a:hlinkClick r:id="rId5"/>
              </a:rPr>
              <a:t>www.bus.gov.ru</a:t>
            </a:r>
            <a:r>
              <a:rPr lang="ru-RU" sz="1400" dirty="0" smtClean="0">
                <a:latin typeface="Montserrat" panose="020B0604020202020204" charset="-52"/>
              </a:rPr>
              <a:t>:</a:t>
            </a:r>
          </a:p>
          <a:p>
            <a:r>
              <a:rPr lang="ru-RU" sz="1400" dirty="0" smtClean="0">
                <a:latin typeface="Montserrat" panose="020B0604020202020204" charset="-52"/>
              </a:rPr>
              <a:t>Ссылка на материалы: </a:t>
            </a:r>
            <a:r>
              <a:rPr lang="en-US" sz="1400" dirty="0" smtClean="0">
                <a:latin typeface="Montserrat" panose="020B0604020202020204" charset="-52"/>
                <a:hlinkClick r:id="rId6"/>
              </a:rPr>
              <a:t>https</a:t>
            </a:r>
            <a:r>
              <a:rPr lang="en-US" sz="1400" dirty="0">
                <a:latin typeface="Montserrat" panose="020B0604020202020204" charset="-52"/>
                <a:hlinkClick r:id="rId6"/>
              </a:rPr>
              <a:t>://</a:t>
            </a:r>
            <a:r>
              <a:rPr lang="en-US" sz="1400" dirty="0" smtClean="0">
                <a:latin typeface="Montserrat" panose="020B0604020202020204" charset="-52"/>
                <a:hlinkClick r:id="rId6"/>
              </a:rPr>
              <a:t>minobraz.egov66.ru/site/item?id=3790</a:t>
            </a:r>
            <a:endParaRPr lang="ru-RU" sz="1400" dirty="0" smtClean="0">
              <a:latin typeface="Montserrat" panose="020B0604020202020204" charset="-52"/>
            </a:endParaRPr>
          </a:p>
          <a:p>
            <a:endParaRPr lang="ru-RU" sz="1400" dirty="0" smtClean="0">
              <a:latin typeface="Montserrat" panose="020B0604020202020204" charset="-52"/>
            </a:endParaRPr>
          </a:p>
          <a:p>
            <a:r>
              <a:rPr lang="ru-RU" sz="1400" dirty="0" smtClean="0">
                <a:latin typeface="Montserrat" panose="020B0604020202020204" charset="-52"/>
              </a:rPr>
              <a:t>Путь к разделу на сайте Министерства:</a:t>
            </a:r>
          </a:p>
          <a:p>
            <a:r>
              <a:rPr lang="ru-RU" sz="1400" b="1" dirty="0">
                <a:latin typeface="Montserrat" panose="020B0604020202020204" charset="-52"/>
              </a:rPr>
              <a:t>Главная </a:t>
            </a:r>
            <a:r>
              <a:rPr lang="ru-RU" sz="1400" dirty="0">
                <a:latin typeface="Montserrat" panose="020B0604020202020204" charset="-52"/>
              </a:rPr>
              <a:t>– </a:t>
            </a:r>
            <a:r>
              <a:rPr lang="ru-RU" sz="1400" b="1" dirty="0">
                <a:latin typeface="Montserrat" panose="020B0604020202020204" charset="-52"/>
              </a:rPr>
              <a:t>Оценка качества образования </a:t>
            </a:r>
            <a:r>
              <a:rPr lang="ru-RU" sz="1400" dirty="0">
                <a:latin typeface="Montserrat" panose="020B0604020202020204" charset="-52"/>
              </a:rPr>
              <a:t>– </a:t>
            </a:r>
            <a:r>
              <a:rPr lang="ru-RU" sz="1400" b="1" dirty="0">
                <a:latin typeface="Montserrat" panose="020B0604020202020204" charset="-52"/>
              </a:rPr>
              <a:t>Независимая оценка качества условий осуществления образовательной деятельности </a:t>
            </a:r>
            <a:r>
              <a:rPr lang="ru-RU" sz="1400" b="1" dirty="0" smtClean="0">
                <a:latin typeface="Montserrat" panose="020B0604020202020204" charset="-52"/>
              </a:rPr>
              <a:t>организациями</a:t>
            </a:r>
            <a:endParaRPr lang="ru-RU" sz="1400" dirty="0">
              <a:latin typeface="Montserrat" panose="020B0604020202020204" charset="-52"/>
            </a:endParaRPr>
          </a:p>
        </p:txBody>
      </p:sp>
      <p:pic>
        <p:nvPicPr>
          <p:cNvPr id="8" name="Рисунок 7"/>
          <p:cNvPicPr>
            <a:picLocks noChangeAspect="1"/>
          </p:cNvPicPr>
          <p:nvPr/>
        </p:nvPicPr>
        <p:blipFill>
          <a:blip r:embed="rId7"/>
          <a:stretch>
            <a:fillRect/>
          </a:stretch>
        </p:blipFill>
        <p:spPr>
          <a:xfrm>
            <a:off x="1763688" y="2620413"/>
            <a:ext cx="5601137" cy="2367130"/>
          </a:xfrm>
          <a:prstGeom prst="rect">
            <a:avLst/>
          </a:prstGeom>
        </p:spPr>
      </p:pic>
    </p:spTree>
    <p:extLst>
      <p:ext uri="{BB962C8B-B14F-4D97-AF65-F5344CB8AC3E}">
        <p14:creationId xmlns:p14="http://schemas.microsoft.com/office/powerpoint/2010/main" val="247643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Segoe UI Semibold"/>
        <a:ea typeface=""/>
        <a:cs typeface=""/>
      </a:majorFont>
      <a:minorFont>
        <a:latin typeface="Segoe UI"/>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3319</TotalTime>
  <Words>2237</Words>
  <Application>Microsoft Office PowerPoint</Application>
  <PresentationFormat>Экран (16:9)</PresentationFormat>
  <Paragraphs>269</Paragraphs>
  <Slides>34</Slides>
  <Notes>4</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34</vt:i4>
      </vt:variant>
    </vt:vector>
  </HeadingPairs>
  <TitlesOfParts>
    <vt:vector size="47" baseType="lpstr">
      <vt:lpstr>Segoe UI</vt:lpstr>
      <vt:lpstr>Montserrat SemiBold</vt:lpstr>
      <vt:lpstr>Montserrat Light</vt:lpstr>
      <vt:lpstr>Microsoft YaHei</vt:lpstr>
      <vt:lpstr>Arial</vt:lpstr>
      <vt:lpstr>Montserrat ExtraBold</vt:lpstr>
      <vt:lpstr>Wingdings</vt:lpstr>
      <vt:lpstr>Segoe UI Semibold</vt:lpstr>
      <vt:lpstr>Montserrat Black</vt:lpstr>
      <vt:lpstr>Calibri</vt:lpstr>
      <vt:lpstr>Montserrat Medium</vt:lpstr>
      <vt:lpstr>Montserrat</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slava gartman</cp:lastModifiedBy>
  <cp:revision>173</cp:revision>
  <dcterms:created xsi:type="dcterms:W3CDTF">2022-10-14T08:32:24Z</dcterms:created>
  <dcterms:modified xsi:type="dcterms:W3CDTF">2024-10-03T07:15:37Z</dcterms:modified>
</cp:coreProperties>
</file>