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7"/>
  </p:notesMasterIdLst>
  <p:sldIdLst>
    <p:sldId id="256" r:id="rId2"/>
    <p:sldId id="261" r:id="rId3"/>
    <p:sldId id="260" r:id="rId4"/>
    <p:sldId id="324" r:id="rId5"/>
    <p:sldId id="325" r:id="rId6"/>
    <p:sldId id="326" r:id="rId7"/>
    <p:sldId id="322" r:id="rId8"/>
    <p:sldId id="279" r:id="rId9"/>
    <p:sldId id="278" r:id="rId10"/>
    <p:sldId id="276" r:id="rId11"/>
    <p:sldId id="267" r:id="rId12"/>
    <p:sldId id="287" r:id="rId13"/>
    <p:sldId id="269" r:id="rId14"/>
    <p:sldId id="327" r:id="rId15"/>
    <p:sldId id="328" r:id="rId16"/>
    <p:sldId id="288" r:id="rId17"/>
    <p:sldId id="301" r:id="rId18"/>
    <p:sldId id="330" r:id="rId19"/>
    <p:sldId id="303" r:id="rId20"/>
    <p:sldId id="304" r:id="rId21"/>
    <p:sldId id="306" r:id="rId22"/>
    <p:sldId id="307" r:id="rId23"/>
    <p:sldId id="308" r:id="rId24"/>
    <p:sldId id="309" r:id="rId25"/>
    <p:sldId id="310" r:id="rId26"/>
    <p:sldId id="316" r:id="rId27"/>
    <p:sldId id="311" r:id="rId28"/>
    <p:sldId id="323" r:id="rId29"/>
    <p:sldId id="312" r:id="rId30"/>
    <p:sldId id="320" r:id="rId31"/>
    <p:sldId id="321" r:id="rId32"/>
    <p:sldId id="319" r:id="rId33"/>
    <p:sldId id="262" r:id="rId34"/>
    <p:sldId id="263" r:id="rId35"/>
    <p:sldId id="329" r:id="rId36"/>
  </p:sldIdLst>
  <p:sldSz cx="9144000" cy="5143500" type="screen16x9"/>
  <p:notesSz cx="6858000" cy="9144000"/>
  <p:embeddedFontLst>
    <p:embeddedFont>
      <p:font typeface="Segoe UI" panose="020B0502040204020203" pitchFamily="34" charset="0"/>
      <p:regular r:id="rId38"/>
      <p:bold r:id="rId39"/>
      <p:italic r:id="rId40"/>
      <p:boldItalic r:id="rId41"/>
    </p:embeddedFont>
    <p:embeddedFont>
      <p:font typeface="Microsoft YaHei" panose="020B0503020204020204" pitchFamily="34" charset="-122"/>
      <p:regular r:id="rId42"/>
      <p:bold r:id="rId43"/>
    </p:embeddedFont>
    <p:embeddedFont>
      <p:font typeface="Montserrat" panose="020B0604020202020204" charset="-52"/>
      <p:regular r:id="rId44"/>
      <p:bold r:id="rId45"/>
      <p:italic r:id="rId46"/>
      <p:bold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Montserrat Light" panose="020B0604020202020204" charset="-52"/>
      <p:regular r:id="rId52"/>
      <p:italic r:id="rId53"/>
    </p:embeddedFont>
    <p:embeddedFont>
      <p:font typeface="Segoe UI Semibold" panose="020B0702040204020203" pitchFamily="34" charset="0"/>
      <p:bold r:id="rId54"/>
      <p:boldItalic r:id="rId5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B9D"/>
    <a:srgbClr val="7030A0"/>
    <a:srgbClr val="CEC7F5"/>
    <a:srgbClr val="EE96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7" autoAdjust="0"/>
    <p:restoredTop sz="95332" autoAdjust="0"/>
  </p:normalViewPr>
  <p:slideViewPr>
    <p:cSldViewPr>
      <p:cViewPr varScale="1">
        <p:scale>
          <a:sx n="109" d="100"/>
          <a:sy n="109" d="100"/>
        </p:scale>
        <p:origin x="638" y="-67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6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55" Type="http://schemas.openxmlformats.org/officeDocument/2006/relationships/font" Target="fonts/font1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54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font" Target="fonts/font16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2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52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4.fntdata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88;&#1072;&#1073;&#1086;&#1095;&#1080;&#1081;%20&#1089;&#1090;&#1086;&#1083;\2%20&#1101;&#1090;&#1072;&#1087;\&#1054;&#1090;&#1095;&#1077;&#1090;&#1085;&#1099;&#1081;%20&#1084;&#1072;&#1090;&#1077;&#1088;&#1080;&#1072;&#1083;&#1099;%20&#1087;&#1086;%202%20&#1101;&#1090;&#1072;&#1087;&#1091;%20&#1057;&#1074;&#1077;&#1088;&#1076;&#1083;&#1086;&#1074;&#1089;&#1082;&#1072;&#1103;%20&#1086;&#1073;&#1083;&#1072;&#1089;&#1090;&#1100;%20&#1053;&#1054;&#1050;&#1054;%202022\&#1087;.%2012%20&#1080;&#1090;&#1086;&#1075;&#1086;&#1074;&#1099;&#1081;%20&#1076;&#1086;&#1082;&#1083;&#1072;&#1076;\&#1044;&#1080;&#1072;&#1075;&#1088;&#1072;&#1084;&#1084;&#1099;%20&#1076;&#1083;&#1103;%20&#1076;&#1086;&#1082;&#1083;&#1072;&#1076;&#1072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in\Desktop\&#1051;&#1077;&#1085;&#1072;\!!!102-2022%20&#1057;&#1074;&#1077;&#1088;&#1076;&#1083;&#1086;&#1074;&#1089;&#1082;%20&#1053;&#1054;&#1050;&#1054;&#1044;\!!!&#1054;&#1090;&#1095;&#1077;&#1090;&#1085;&#1099;&#1077;%20&#1084;&#1072;&#1090;&#1077;&#1088;&#1080;&#1072;&#1083;&#1099;\Nedostatki_po_MO_v3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88;&#1072;&#1073;&#1086;&#1095;&#1080;&#1081;%20&#1089;&#1090;&#1086;&#1083;\2%20&#1101;&#1090;&#1072;&#1087;\&#1054;&#1090;&#1095;&#1077;&#1090;&#1085;&#1099;&#1081;%20&#1084;&#1072;&#1090;&#1077;&#1088;&#1080;&#1072;&#1083;&#1099;%20&#1087;&#1086;%202%20&#1101;&#1090;&#1072;&#1087;&#1091;%20&#1057;&#1074;&#1077;&#1088;&#1076;&#1083;&#1086;&#1074;&#1089;&#1082;&#1072;&#1103;%20&#1086;&#1073;&#1083;&#1072;&#1089;&#1090;&#1100;%20&#1053;&#1054;&#1050;&#1054;%202022\&#1087;.%2012%20&#1080;&#1090;&#1086;&#1075;&#1086;&#1074;&#1099;&#1081;%20&#1076;&#1086;&#1082;&#1083;&#1072;&#1076;\&#1044;&#1080;&#1072;&#1075;&#1088;&#1072;&#1084;&#1084;&#1099;%20&#1076;&#1083;&#1103;%20&#1076;&#1086;&#1082;&#1083;&#1072;&#1076;&#1072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88;&#1072;&#1073;&#1086;&#1095;&#1080;&#1081;%20&#1089;&#1090;&#1086;&#1083;\&#1075;&#1086;&#1090;&#1086;&#1074;&#1086;%20&#1101;&#1082;&#1089;&#1077;&#1083;&#1100;%20&#1089;&#1074;&#1077;&#1088;&#1076;&#1083;&#1086;&#1074;&#1089;&#1082;\&#1056;&#1080;&#1089;&#1091;&#1085;&#1082;&#1080;%20&#1080;&#1079;%20&#1086;&#1090;&#1095;&#1077;&#1090;&#1072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in\Desktop\&#1051;&#1077;&#1085;&#1072;\!!!102-2022%20&#1057;&#1074;&#1077;&#1088;&#1076;&#1083;&#1086;&#1074;&#1089;&#1082;%20&#1053;&#1054;&#1050;&#1054;&#1044;\!!!&#1054;&#1090;&#1095;&#1077;&#1090;&#1085;&#1099;&#1077;%20&#1084;&#1072;&#1090;&#1077;&#1088;&#1080;&#1072;&#1083;&#1099;\Nedostatki_po_MO_v3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in\Desktop\&#1051;&#1077;&#1085;&#1072;\!!!102-2022%20&#1057;&#1074;&#1077;&#1088;&#1076;&#1083;&#1086;&#1074;&#1089;&#1082;%20&#1053;&#1054;&#1050;&#1054;&#1044;\!!!&#1054;&#1090;&#1095;&#1077;&#1090;&#1085;&#1099;&#1077;%20&#1084;&#1072;&#1090;&#1077;&#1088;&#1080;&#1072;&#1083;&#1099;\Nedostatki_po_MO_v3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in\Desktop\&#1051;&#1077;&#1085;&#1072;\!!!102-2022%20&#1057;&#1074;&#1077;&#1088;&#1076;&#1083;&#1086;&#1074;&#1089;&#1082;%20&#1053;&#1054;&#1050;&#1054;&#1044;\!!!&#1054;&#1090;&#1095;&#1077;&#1090;&#1085;&#1099;&#1077;%20&#1084;&#1072;&#1090;&#1077;&#1088;&#1080;&#1072;&#1083;&#1099;\Nedostatki_po_MO_v3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036B9D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50">
                    <a:latin typeface="Montserrat" panose="020B0604020202020204" charset="-52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доклада'!$A$63:$A$72</c:f>
              <c:strCache>
                <c:ptCount val="10"/>
                <c:pt idx="0">
                  <c:v>МБДОУ Детский сад № 91 (Каменск-Уральский ГО)</c:v>
                </c:pt>
                <c:pt idx="1">
                  <c:v>МБДОУ Детский сад № 8 (Каменск-Уральский ГО)</c:v>
                </c:pt>
                <c:pt idx="2">
                  <c:v>МАДОУ № 410 (МО г. Екатеринбург, Чкаловский район)</c:v>
                </c:pt>
                <c:pt idx="3">
                  <c:v>МБДОУ № 2 (Артёмовский ГО)</c:v>
                </c:pt>
                <c:pt idx="4">
                  <c:v>МАДОУ детский сад общеразвивающего вида № 116 (МО г. Екатеринбург, Железнодорожный район)</c:v>
                </c:pt>
                <c:pt idx="5">
                  <c:v>МБДОУ - детский сад присмотра и оздоровления № 90 (МО г. Екатеринбург, Железнодорожный район)</c:v>
                </c:pt>
                <c:pt idx="6">
                  <c:v>МАДОУ № 300 (МО г. Екатеринбург, Чкаловский район)</c:v>
                </c:pt>
                <c:pt idx="7">
                  <c:v>МБДОУ - детский сад № 148 (МО г. Екатеринбург, Чкаловский район)</c:v>
                </c:pt>
                <c:pt idx="8">
                  <c:v>МБДОУ - детский сад № 277 (МО г. Екатеринбург, Чкаловский район)</c:v>
                </c:pt>
                <c:pt idx="9">
                  <c:v>МБДОУ - детский сад № 341 (МО г. Екатеринбург, Чкаловский район)</c:v>
                </c:pt>
              </c:strCache>
            </c:strRef>
          </c:cat>
          <c:val>
            <c:numRef>
              <c:f>'Диаграммы для доклада'!$B$63:$B$72</c:f>
              <c:numCache>
                <c:formatCode>0.00</c:formatCode>
                <c:ptCount val="10"/>
                <c:pt idx="0">
                  <c:v>99.92</c:v>
                </c:pt>
                <c:pt idx="1">
                  <c:v>99.93</c:v>
                </c:pt>
                <c:pt idx="2">
                  <c:v>99.93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ED-46A7-9F51-5A71EAAAE67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9990656"/>
        <c:axId val="70337664"/>
      </c:barChart>
      <c:catAx>
        <c:axId val="6999065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50">
                <a:latin typeface="Montserrat" panose="020B0604020202020204" charset="-52"/>
              </a:defRPr>
            </a:pPr>
            <a:endParaRPr lang="ru-RU"/>
          </a:p>
        </c:txPr>
        <c:crossAx val="70337664"/>
        <c:crosses val="autoZero"/>
        <c:auto val="1"/>
        <c:lblAlgn val="ctr"/>
        <c:lblOffset val="100"/>
        <c:noMultiLvlLbl val="0"/>
      </c:catAx>
      <c:valAx>
        <c:axId val="70337664"/>
        <c:scaling>
          <c:orientation val="minMax"/>
          <c:min val="99.78"/>
        </c:scaling>
        <c:delete val="1"/>
        <c:axPos val="b"/>
        <c:numFmt formatCode="0.00" sourceLinked="1"/>
        <c:majorTickMark val="out"/>
        <c:minorTickMark val="none"/>
        <c:tickLblPos val="nextTo"/>
        <c:crossAx val="6999065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050" b="0" i="0" u="none" strike="noStrike" kern="1200" baseline="0">
                    <a:solidFill>
                      <a:schemeClr val="tx1"/>
                    </a:solidFill>
                    <a:effectLst/>
                    <a:latin typeface="Montserrat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доклада'!$A$77:$A$87</c:f>
              <c:strCache>
                <c:ptCount val="10"/>
                <c:pt idx="0">
                  <c:v>МБДОУ "Детский сад № 38" (ГО Дегтярск)</c:v>
                </c:pt>
                <c:pt idx="1">
                  <c:v>МКДОУ "Усть-Ницинский детский сад "Росинка" (Слободо-Туринский МР)</c:v>
                </c:pt>
                <c:pt idx="2">
                  <c:v>МАДОУ "Детский сад № 24" (Режевской ГО)</c:v>
                </c:pt>
                <c:pt idx="3">
                  <c:v>МБ ДОУ д/с "Малышок" (Сосьвинский ГО)</c:v>
                </c:pt>
                <c:pt idx="4">
                  <c:v>МКДОУ "Детский сад № 50 "Ромашка" (Талицкий ГО)</c:v>
                </c:pt>
                <c:pt idx="5">
                  <c:v>НДОУ - детский сад № 151 "Академия детства" (МО г. Екатеринбург)</c:v>
                </c:pt>
                <c:pt idx="6">
                  <c:v>МБДОУ "Детский сад № 39 "Журавлик" (Верхнесалдинский ГО)</c:v>
                </c:pt>
                <c:pt idx="7">
                  <c:v>МКДОУ "Детский сад № 51 "Колосок" (Талицкий ГО)</c:v>
                </c:pt>
                <c:pt idx="8">
                  <c:v>МБДОУ детский сад № 10 "Ромашка" (Белоярский ГО)</c:v>
                </c:pt>
                <c:pt idx="9">
                  <c:v>МБДОУ № 32 "Аленький цветочек" (Режевской ГО)</c:v>
                </c:pt>
              </c:strCache>
            </c:strRef>
          </c:cat>
          <c:val>
            <c:numRef>
              <c:f>'Диаграммы для доклада'!$B$77:$B$87</c:f>
              <c:numCache>
                <c:formatCode>General</c:formatCode>
                <c:ptCount val="11"/>
                <c:pt idx="0">
                  <c:v>66.45</c:v>
                </c:pt>
                <c:pt idx="1">
                  <c:v>73.069999999999993</c:v>
                </c:pt>
                <c:pt idx="2">
                  <c:v>75.61999999999999</c:v>
                </c:pt>
                <c:pt idx="3">
                  <c:v>76.649999999999991</c:v>
                </c:pt>
                <c:pt idx="4">
                  <c:v>78.09</c:v>
                </c:pt>
                <c:pt idx="5">
                  <c:v>78.28</c:v>
                </c:pt>
                <c:pt idx="6">
                  <c:v>78.86999999999999</c:v>
                </c:pt>
                <c:pt idx="7">
                  <c:v>80.39</c:v>
                </c:pt>
                <c:pt idx="8">
                  <c:v>80.440000000000012</c:v>
                </c:pt>
                <c:pt idx="9">
                  <c:v>80.489999999999995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F0-431B-A398-CE1642094A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2339072"/>
        <c:axId val="52340608"/>
      </c:barChart>
      <c:catAx>
        <c:axId val="5233907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050" b="0" i="0" u="none" strike="noStrike" kern="1200" baseline="0">
                <a:solidFill>
                  <a:schemeClr val="tx1"/>
                </a:solidFill>
                <a:effectLst/>
                <a:latin typeface="Montserrat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52340608"/>
        <c:crosses val="autoZero"/>
        <c:auto val="1"/>
        <c:lblAlgn val="ctr"/>
        <c:lblOffset val="100"/>
        <c:noMultiLvlLbl val="0"/>
      </c:catAx>
      <c:valAx>
        <c:axId val="523406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52339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05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6426159112303855"/>
          <c:y val="4.4539539154555823E-2"/>
          <c:w val="0.53573840887696134"/>
          <c:h val="0.8219025378709574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Неудовлетворительно</c:v>
                </c:pt>
              </c:strCache>
            </c:strRef>
          </c:tx>
          <c:spPr>
            <a:solidFill>
              <a:schemeClr val="accent1">
                <a:tint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Лист1!$A$3:$A$7</c:f>
              <c:strCache>
                <c:ptCount val="5"/>
                <c:pt idx="0">
                  <c:v>Открытость и доступность информации об организации</c:v>
                </c:pt>
                <c:pt idx="1">
                  <c:v>Комфортность условий предоставления услуг</c:v>
                </c:pt>
                <c:pt idx="2">
                  <c:v>Доступность услуг для инвалидов</c:v>
                </c:pt>
                <c:pt idx="3">
                  <c:v>Доброжелательность, вежливость </c:v>
                </c:pt>
                <c:pt idx="4">
                  <c:v>Удовлетворенность условиями оказания услуг</c:v>
                </c:pt>
              </c:strCache>
            </c:strRef>
          </c:cat>
          <c:val>
            <c:numRef>
              <c:f>Лист1!$B$3:$B$7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C7-428D-A38D-2D2844E51BE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Ниже среднего</c:v>
                </c:pt>
              </c:strCache>
            </c:strRef>
          </c:tx>
          <c:spPr>
            <a:solidFill>
              <a:schemeClr val="accent1">
                <a:tint val="7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AC7-428D-A38D-2D2844E51BE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AC7-428D-A38D-2D2844E51BEE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AC7-428D-A38D-2D2844E51BEE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AC7-428D-A38D-2D2844E51BEE}"/>
                </c:ext>
              </c:extLst>
            </c:dLbl>
            <c:spPr>
              <a:solidFill>
                <a:schemeClr val="bg2">
                  <a:lumMod val="9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1050" b="0" i="0" u="none" strike="noStrike" kern="1200" baseline="0">
                    <a:solidFill>
                      <a:schemeClr val="tx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Лист1!$A$3:$A$7</c:f>
              <c:strCache>
                <c:ptCount val="5"/>
                <c:pt idx="0">
                  <c:v>Открытость и доступность информации об организации</c:v>
                </c:pt>
                <c:pt idx="1">
                  <c:v>Комфортность условий предоставления услуг</c:v>
                </c:pt>
                <c:pt idx="2">
                  <c:v>Доступность услуг для инвалидов</c:v>
                </c:pt>
                <c:pt idx="3">
                  <c:v>Доброжелательность, вежливость </c:v>
                </c:pt>
                <c:pt idx="4">
                  <c:v>Удовлетворенность условиями оказания услуг</c:v>
                </c:pt>
              </c:strCache>
            </c:strRef>
          </c:cat>
          <c:val>
            <c:numRef>
              <c:f>Лист1!$C$3:$C$7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38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AC7-428D-A38D-2D2844E51BE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Удовлетворительно</c:v>
                </c:pt>
              </c:strCache>
            </c:strRef>
          </c:tx>
          <c:spPr>
            <a:solidFill>
              <a:schemeClr val="accent1">
                <a:tint val="9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AC7-428D-A38D-2D2844E51BE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AC7-428D-A38D-2D2844E51BEE}"/>
                </c:ext>
              </c:extLst>
            </c:dLbl>
            <c:dLbl>
              <c:idx val="2"/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lang="en-US" sz="1050" b="0" i="0" u="none" strike="noStrike" kern="1200" baseline="0">
                      <a:solidFill>
                        <a:schemeClr val="bg1"/>
                      </a:solidFill>
                      <a:latin typeface="Montserrat" panose="00000500000000000000" pitchFamily="2" charset="-52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0-B73A-449B-9732-FBC1A6C70042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DAC7-428D-A38D-2D2844E51BEE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DAC7-428D-A38D-2D2844E51BEE}"/>
                </c:ext>
              </c:extLst>
            </c:dLbl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050" b="0" i="0" u="none" strike="noStrike" kern="1200" baseline="0">
                    <a:solidFill>
                      <a:schemeClr val="bg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Лист1!$A$3:$A$7</c:f>
              <c:strCache>
                <c:ptCount val="5"/>
                <c:pt idx="0">
                  <c:v>Открытость и доступность информации об организации</c:v>
                </c:pt>
                <c:pt idx="1">
                  <c:v>Комфортность условий предоставления услуг</c:v>
                </c:pt>
                <c:pt idx="2">
                  <c:v>Доступность услуг для инвалидов</c:v>
                </c:pt>
                <c:pt idx="3">
                  <c:v>Доброжелательность, вежливость </c:v>
                </c:pt>
                <c:pt idx="4">
                  <c:v>Удовлетворенность условиями оказания услуг</c:v>
                </c:pt>
              </c:strCache>
            </c:strRef>
          </c:cat>
          <c:val>
            <c:numRef>
              <c:f>Лист1!$D$3:$D$7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279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DAC7-428D-A38D-2D2844E51BE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Хорошо</c:v>
                </c:pt>
              </c:strCache>
            </c:strRef>
          </c:tx>
          <c:spPr>
            <a:solidFill>
              <a:schemeClr val="accent1">
                <a:shade val="9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DAC7-428D-A38D-2D2844E51BE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DAC7-428D-A38D-2D2844E51BEE}"/>
                </c:ext>
              </c:extLst>
            </c:dLbl>
            <c:dLbl>
              <c:idx val="2"/>
              <c:spPr>
                <a:solidFill>
                  <a:srgbClr val="00B0F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050" b="0" i="0" u="none" strike="noStrike" kern="1200" baseline="0">
                      <a:solidFill>
                        <a:schemeClr val="bg1"/>
                      </a:solidFill>
                      <a:latin typeface="Montserrat" panose="00000500000000000000" pitchFamily="2" charset="-52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B73A-449B-9732-FBC1A6C70042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DAC7-428D-A38D-2D2844E51BEE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DAC7-428D-A38D-2D2844E51BEE}"/>
                </c:ext>
              </c:extLst>
            </c:dLbl>
            <c:spPr>
              <a:solidFill>
                <a:srgbClr val="00B0F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050" b="0" i="0" u="none" strike="noStrike" kern="1200" baseline="0">
                    <a:solidFill>
                      <a:schemeClr val="bg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Лист1!$A$3:$A$7</c:f>
              <c:strCache>
                <c:ptCount val="5"/>
                <c:pt idx="0">
                  <c:v>Открытость и доступность информации об организации</c:v>
                </c:pt>
                <c:pt idx="1">
                  <c:v>Комфортность условий предоставления услуг</c:v>
                </c:pt>
                <c:pt idx="2">
                  <c:v>Доступность услуг для инвалидов</c:v>
                </c:pt>
                <c:pt idx="3">
                  <c:v>Доброжелательность, вежливость </c:v>
                </c:pt>
                <c:pt idx="4">
                  <c:v>Удовлетворенность условиями оказания услуг</c:v>
                </c:pt>
              </c:strCache>
            </c:strRef>
          </c:cat>
          <c:val>
            <c:numRef>
              <c:f>Лист1!$E$3:$E$7</c:f>
              <c:numCache>
                <c:formatCode>General</c:formatCode>
                <c:ptCount val="5"/>
                <c:pt idx="0">
                  <c:v>3</c:v>
                </c:pt>
                <c:pt idx="1">
                  <c:v>6</c:v>
                </c:pt>
                <c:pt idx="2">
                  <c:v>333</c:v>
                </c:pt>
                <c:pt idx="3">
                  <c:v>2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DAC7-428D-A38D-2D2844E51BEE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Отлично</c:v>
                </c:pt>
              </c:strCache>
            </c:strRef>
          </c:tx>
          <c:spPr>
            <a:solidFill>
              <a:schemeClr val="accent1">
                <a:shade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1050" b="0" i="0" u="none" strike="noStrike" kern="1200" baseline="0">
                    <a:solidFill>
                      <a:schemeClr val="bg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Лист1!$A$3:$A$7</c:f>
              <c:strCache>
                <c:ptCount val="5"/>
                <c:pt idx="0">
                  <c:v>Открытость и доступность информации об организации</c:v>
                </c:pt>
                <c:pt idx="1">
                  <c:v>Комфортность условий предоставления услуг</c:v>
                </c:pt>
                <c:pt idx="2">
                  <c:v>Доступность услуг для инвалидов</c:v>
                </c:pt>
                <c:pt idx="3">
                  <c:v>Доброжелательность, вежливость </c:v>
                </c:pt>
                <c:pt idx="4">
                  <c:v>Удовлетворенность условиями оказания услуг</c:v>
                </c:pt>
              </c:strCache>
            </c:strRef>
          </c:cat>
          <c:val>
            <c:numRef>
              <c:f>Лист1!$F$3:$F$7</c:f>
              <c:numCache>
                <c:formatCode>General</c:formatCode>
                <c:ptCount val="5"/>
                <c:pt idx="0">
                  <c:v>1131</c:v>
                </c:pt>
                <c:pt idx="1">
                  <c:v>1128</c:v>
                </c:pt>
                <c:pt idx="2">
                  <c:v>484</c:v>
                </c:pt>
                <c:pt idx="3">
                  <c:v>1132</c:v>
                </c:pt>
                <c:pt idx="4">
                  <c:v>1126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DAC7-428D-A38D-2D2844E51BEE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Макс. Балл</c:v>
                </c:pt>
              </c:strCache>
            </c:strRef>
          </c:tx>
          <c:spPr>
            <a:solidFill>
              <a:schemeClr val="accent1">
                <a:shade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1050" b="0" i="0" u="none" strike="noStrike" kern="1200" baseline="0">
                    <a:solidFill>
                      <a:schemeClr val="bg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Лист1!$A$3:$A$7</c:f>
              <c:strCache>
                <c:ptCount val="5"/>
                <c:pt idx="0">
                  <c:v>Открытость и доступность информации об организации</c:v>
                </c:pt>
                <c:pt idx="1">
                  <c:v>Комфортность условий предоставления услуг</c:v>
                </c:pt>
                <c:pt idx="2">
                  <c:v>Доступность услуг для инвалидов</c:v>
                </c:pt>
                <c:pt idx="3">
                  <c:v>Доброжелательность, вежливость </c:v>
                </c:pt>
                <c:pt idx="4">
                  <c:v>Удовлетворенность условиями оказания услуг</c:v>
                </c:pt>
              </c:strCache>
            </c:strRef>
          </c:cat>
          <c:val>
            <c:numRef>
              <c:f>Лист1!$G$3:$G$7</c:f>
              <c:numCache>
                <c:formatCode>General</c:formatCode>
                <c:ptCount val="5"/>
                <c:pt idx="0">
                  <c:v>232</c:v>
                </c:pt>
                <c:pt idx="1">
                  <c:v>237</c:v>
                </c:pt>
                <c:pt idx="2">
                  <c:v>131</c:v>
                </c:pt>
                <c:pt idx="3">
                  <c:v>258</c:v>
                </c:pt>
                <c:pt idx="4">
                  <c:v>116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DAC7-428D-A38D-2D2844E51BE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55955584"/>
        <c:axId val="155957120"/>
      </c:barChart>
      <c:catAx>
        <c:axId val="1559555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050" b="0" i="0" u="none" strike="noStrike" kern="1200" cap="none" spc="0" normalizeH="0" baseline="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5957120"/>
        <c:crosses val="autoZero"/>
        <c:auto val="1"/>
        <c:lblAlgn val="ctr"/>
        <c:lblOffset val="100"/>
        <c:noMultiLvlLbl val="0"/>
      </c:catAx>
      <c:valAx>
        <c:axId val="1559571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155955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4.9999949035577591E-2"/>
          <c:y val="0.91200981688292349"/>
          <c:w val="0.89999998867457309"/>
          <c:h val="7.12511237494531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050" b="0" i="0" u="none" strike="noStrike" kern="1200" baseline="0">
              <a:solidFill>
                <a:schemeClr val="tx1"/>
              </a:solidFill>
              <a:latin typeface="Montserrat" panose="00000500000000000000" pitchFamily="2" charset="-52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 algn="ctr">
        <a:defRPr lang="en-US" sz="1050" b="0" i="0" u="none" strike="noStrike" kern="1200" baseline="0">
          <a:solidFill>
            <a:schemeClr val="tx1"/>
          </a:solidFill>
          <a:latin typeface="Montserrat" panose="00000500000000000000" pitchFamily="2" charset="-52"/>
          <a:ea typeface="+mn-ea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37795929268118367"/>
          <c:w val="0.97474977356634163"/>
          <c:h val="0.62006251669180634"/>
        </c:manualLayout>
      </c:layout>
      <c:pie3D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036B9D"/>
              </a:solidFill>
              <a:ln w="25400"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6A46-4704-8E43-462854BA221E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6A46-4704-8E43-462854BA221E}"/>
              </c:ext>
            </c:extLst>
          </c:dPt>
          <c:dPt>
            <c:idx val="2"/>
            <c:bubble3D val="0"/>
            <c:spPr>
              <a:solidFill>
                <a:schemeClr val="accent1">
                  <a:tint val="65000"/>
                </a:schemeClr>
              </a:solidFill>
              <a:ln w="25400"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6A46-4704-8E43-462854BA221E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1600" b="0" i="0" u="none" strike="noStrike" kern="1200" baseline="0">
                      <a:solidFill>
                        <a:schemeClr val="bg1"/>
                      </a:solidFill>
                      <a:effectLst/>
                      <a:latin typeface="Montserrat" panose="00000500000000000000" pitchFamily="2" charset="-52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6A46-4704-8E43-462854BA221E}"/>
                </c:ext>
              </c:extLst>
            </c:dLbl>
            <c:dLbl>
              <c:idx val="1"/>
              <c:layout>
                <c:manualLayout>
                  <c:x val="-1.2839669644403374E-2"/>
                  <c:y val="1.6414957363014345E-2"/>
                </c:manualLayout>
              </c:layout>
              <c:tx>
                <c:rich>
                  <a:bodyPr/>
                  <a:lstStyle/>
                  <a:p>
                    <a:fld id="{8E8FC822-2EAF-4BDB-BC81-4AFAEC4FB599}" type="PERCENTAGE">
                      <a:rPr lang="en-US">
                        <a:latin typeface="Montserrat" panose="00000500000000000000" pitchFamily="2" charset="-52"/>
                      </a:rPr>
                      <a:pPr/>
                      <a:t>[ПРОЦЕНТ]</a:t>
                    </a:fld>
                    <a:endParaRPr lang="ru-RU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A46-4704-8E43-462854BA221E}"/>
                </c:ext>
              </c:extLst>
            </c:dLbl>
            <c:dLbl>
              <c:idx val="2"/>
              <c:layout>
                <c:manualLayout>
                  <c:x val="-1.5618845957890166E-3"/>
                  <c:y val="1.421452359962498E-2"/>
                </c:manualLayout>
              </c:layout>
              <c:tx>
                <c:rich>
                  <a:bodyPr/>
                  <a:lstStyle/>
                  <a:p>
                    <a:fld id="{6E38660E-6938-4E9E-AB7B-CD3945A8661D}" type="PERCENTAGE">
                      <a:rPr lang="en-US">
                        <a:latin typeface="Montserrat" panose="00000500000000000000" pitchFamily="2" charset="-52"/>
                      </a:rPr>
                      <a:pPr/>
                      <a:t>[ПРОЦЕНТ]</a:t>
                    </a:fld>
                    <a:endParaRPr lang="ru-RU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A46-4704-8E43-462854BA221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600" b="0" i="0" u="none" strike="noStrike" kern="1200" baseline="0">
                    <a:solidFill>
                      <a:schemeClr val="tx1"/>
                    </a:solidFill>
                    <a:effectLst/>
                    <a:latin typeface="Montserrat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'Диаграммы для доклада'!$A$471:$A$473</c:f>
              <c:strCache>
                <c:ptCount val="3"/>
                <c:pt idx="0">
                  <c:v>итоговый балл увеличился</c:v>
                </c:pt>
                <c:pt idx="1">
                  <c:v>итоговый балл уменьшился</c:v>
                </c:pt>
                <c:pt idx="2">
                  <c:v>итоговый балл остался без изменений </c:v>
                </c:pt>
              </c:strCache>
            </c:strRef>
          </c:cat>
          <c:val>
            <c:numRef>
              <c:f>'Диаграммы для доклада'!$B$471:$B$473</c:f>
              <c:numCache>
                <c:formatCode>General</c:formatCode>
                <c:ptCount val="3"/>
                <c:pt idx="0">
                  <c:v>1053</c:v>
                </c:pt>
                <c:pt idx="1">
                  <c:v>61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A46-4704-8E43-462854BA221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3549828431485242"/>
          <c:y val="0"/>
          <c:w val="0.52900343137029537"/>
          <c:h val="0.280438143457376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en-US" sz="1000" b="0" i="0" u="none" strike="noStrike" kern="1200" baseline="0">
              <a:solidFill>
                <a:schemeClr val="tx1"/>
              </a:solidFill>
              <a:effectLst/>
              <a:latin typeface="Montserrat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63421895775021409"/>
          <c:y val="2.7693867194667338E-2"/>
          <c:w val="0.40618425909665956"/>
          <c:h val="0.90504959818971209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B26-4C2F-8E9F-BFA34FEBF51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B26-4C2F-8E9F-BFA34FEBF51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B26-4C2F-8E9F-BFA34FEBF51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B26-4C2F-8E9F-BFA34FEBF51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B26-4C2F-8E9F-BFA34FEBF51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F41CDF52-7F33-476C-8E60-D6C8C660499D}" type="VALUE">
                      <a:rPr lang="en-US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B26-4C2F-8E9F-BFA34FEBF51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9A5829B-478E-4674-BFE8-863AE348A577}" type="VALUE">
                      <a:rPr lang="en-US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B26-4C2F-8E9F-BFA34FEBF51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44E3FDA5-8BD4-48BD-BA3B-3FBEA6EDA411}" type="VALUE">
                      <a:rPr lang="en-US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B26-4C2F-8E9F-BFA34FEBF5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'рисунок 9'!$A$2:$A$6</c:f>
              <c:strCache>
                <c:ptCount val="5"/>
                <c:pt idx="0">
                  <c:v>Предложения о проведении ремонтных работ в ОО</c:v>
                </c:pt>
                <c:pt idx="1">
                  <c:v>Предложения по улучшению питания </c:v>
                </c:pt>
                <c:pt idx="2">
                  <c:v>Предложения по улучшению материально-технического оснащения</c:v>
                </c:pt>
                <c:pt idx="3">
                  <c:v>Предложения, связанные с изменениеями в педагогическом составе </c:v>
                </c:pt>
                <c:pt idx="4">
                  <c:v>Иные предложения (благоустройство прилегающей территории, организация дополнительных услуг, изменение графика работы организации, работа организации по информированию получателей услуг, снижение бюрократической нагрузки)</c:v>
                </c:pt>
              </c:strCache>
            </c:strRef>
          </c:cat>
          <c:val>
            <c:numRef>
              <c:f>'рисунок 9'!$C$2:$C$6</c:f>
              <c:numCache>
                <c:formatCode>0.00</c:formatCode>
                <c:ptCount val="5"/>
                <c:pt idx="0">
                  <c:v>29.667054874289239</c:v>
                </c:pt>
                <c:pt idx="1">
                  <c:v>20.024662601904499</c:v>
                </c:pt>
                <c:pt idx="2">
                  <c:v>17.493320545317523</c:v>
                </c:pt>
                <c:pt idx="3">
                  <c:v>15.006508186613685</c:v>
                </c:pt>
                <c:pt idx="4">
                  <c:v>17.808453791875042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B26-4C2F-8E9F-BFA34FEBF5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41976966276251737"/>
          <c:w val="0.87934528454835226"/>
          <c:h val="0.5507997473140531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6379314827903282"/>
          <c:y val="3.9320822162645222E-2"/>
          <c:w val="0.43620685172096735"/>
          <c:h val="0.8353597489321877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'Диаграммы для доклада'!$B$400</c:f>
              <c:strCache>
                <c:ptCount val="1"/>
                <c:pt idx="0">
                  <c:v>Отсутствует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750521698394448E-2"/>
                  <c:y val="-7.376396707759042E-2"/>
                </c:manualLayout>
              </c:layout>
              <c:tx>
                <c:rich>
                  <a:bodyPr/>
                  <a:lstStyle/>
                  <a:p>
                    <a:fld id="{4EE62211-872C-410B-B89E-4B37A449DDD1}" type="VALUE">
                      <a:rPr lang="en-US">
                        <a:latin typeface="Montserrat" panose="00000500000000000000" pitchFamily="2" charset="-52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3931750290508437E-2"/>
                      <c:h val="4.8295609256223934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3F4-4BB9-9C41-727EB0F0D5D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3F4-4BB9-9C41-727EB0F0D5DE}"/>
                </c:ext>
              </c:extLst>
            </c:dLbl>
            <c:dLbl>
              <c:idx val="2"/>
              <c:layout>
                <c:manualLayout>
                  <c:x val="2.8331264791594424E-2"/>
                  <c:y val="-6.9812388056554014E-2"/>
                </c:manualLayout>
              </c:layout>
              <c:tx>
                <c:rich>
                  <a:bodyPr/>
                  <a:lstStyle/>
                  <a:p>
                    <a:fld id="{FF445AD1-F8F2-4BBE-972E-2DE5F4778F50}" type="VALUE">
                      <a:rPr lang="en-US" smtClean="0">
                        <a:latin typeface="Montserrat" panose="00000500000000000000" pitchFamily="2" charset="-52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4762361057876581E-2"/>
                      <c:h val="4.8295609256223934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F3F4-4BB9-9C41-727EB0F0D5DE}"/>
                </c:ext>
              </c:extLst>
            </c:dLbl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050" b="0" i="0" u="none" strike="noStrike" kern="1200" baseline="0">
                    <a:solidFill>
                      <a:schemeClr val="tx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доклада'!$A$401:$A$403</c:f>
              <c:strCache>
                <c:ptCount val="3"/>
                <c:pt idx="0">
                  <c:v>Наличие в разделе "Независимая оценка качества оказания услуг" на официальном сайте образовательной организации отчетов по реализации планов мероприятий по результатам НОК в 2019 году̕ ̕ реализованных в полном объеме (по состоянию 31.12.2022) </c:v>
                </c:pt>
                <c:pt idx="1">
                  <c:v>Наличие в разделе "Независимая оценка качества оказания услуг" на официальном сайте образовательной организации  планов по итогам НОК в 2019 году</c:v>
                </c:pt>
                <c:pt idx="2">
                  <c:v>Наличие раздела "Независимая оценка качества оказания услуг" на официальном сайте образовательной организации</c:v>
                </c:pt>
              </c:strCache>
            </c:strRef>
          </c:cat>
          <c:val>
            <c:numRef>
              <c:f>'Диаграммы для доклада'!$B$401:$B$403</c:f>
              <c:numCache>
                <c:formatCode>0.00</c:formatCode>
                <c:ptCount val="3"/>
                <c:pt idx="0">
                  <c:v>0.35273368606701933</c:v>
                </c:pt>
                <c:pt idx="1">
                  <c:v>0</c:v>
                </c:pt>
                <c:pt idx="2">
                  <c:v>0.17636684303350969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3F4-4BB9-9C41-727EB0F0D5DE}"/>
            </c:ext>
          </c:extLst>
        </c:ser>
        <c:ser>
          <c:idx val="1"/>
          <c:order val="1"/>
          <c:tx>
            <c:strRef>
              <c:f>'Диаграммы для доклада'!$C$400</c:f>
              <c:strCache>
                <c:ptCount val="1"/>
                <c:pt idx="0">
                  <c:v>В наличии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050" b="0" i="0" u="none" strike="noStrike" kern="1200" baseline="0">
                    <a:solidFill>
                      <a:schemeClr val="tx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доклада'!$A$401:$A$403</c:f>
              <c:strCache>
                <c:ptCount val="3"/>
                <c:pt idx="0">
                  <c:v>Наличие в разделе "Независимая оценка качества оказания услуг" на официальном сайте образовательной организации отчетов по реализации планов мероприятий по результатам НОК в 2019 году̕ ̕ реализованных в полном объеме (по состоянию 31.12.2022) </c:v>
                </c:pt>
                <c:pt idx="1">
                  <c:v>Наличие в разделе "Независимая оценка качества оказания услуг" на официальном сайте образовательной организации  планов по итогам НОК в 2019 году</c:v>
                </c:pt>
                <c:pt idx="2">
                  <c:v>Наличие раздела "Независимая оценка качества оказания услуг" на официальном сайте образовательной организации</c:v>
                </c:pt>
              </c:strCache>
            </c:strRef>
          </c:cat>
          <c:val>
            <c:numRef>
              <c:f>'Диаграммы для доклада'!$C$401:$C$403</c:f>
              <c:numCache>
                <c:formatCode>0.00</c:formatCode>
                <c:ptCount val="3"/>
                <c:pt idx="0">
                  <c:v>99.647266313932974</c:v>
                </c:pt>
                <c:pt idx="1">
                  <c:v>100</c:v>
                </c:pt>
                <c:pt idx="2">
                  <c:v>99.823633156966466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3F4-4BB9-9C41-727EB0F0D5D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2759936"/>
        <c:axId val="52765824"/>
      </c:barChart>
      <c:catAx>
        <c:axId val="527599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050" b="0" i="0" u="none" strike="noStrike" kern="1200" baseline="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2765824"/>
        <c:crosses val="autoZero"/>
        <c:auto val="1"/>
        <c:lblAlgn val="ctr"/>
        <c:lblOffset val="100"/>
        <c:noMultiLvlLbl val="0"/>
      </c:catAx>
      <c:valAx>
        <c:axId val="52765824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one"/>
        <c:crossAx val="52759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050" b="0" i="0" u="none" strike="noStrike" kern="1200" baseline="0">
              <a:solidFill>
                <a:schemeClr val="tx1"/>
              </a:solidFill>
              <a:latin typeface="Montserrat" panose="00000500000000000000" pitchFamily="2" charset="-52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100">
          <a:latin typeface="Montserrat" panose="00000500000000000000" pitchFamily="2" charset="-52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5336652425173305"/>
          <c:y val="4.0417962818946072E-2"/>
          <c:w val="0.42471020718822711"/>
          <c:h val="0.830765910269229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'Диаграммы для доклада'!$B$405</c:f>
              <c:strCache>
                <c:ptCount val="1"/>
                <c:pt idx="0">
                  <c:v>Отсутствует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9639843912802421E-2"/>
                  <c:y val="-0.1025720945171506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 rtl="0">
                      <a:defRPr lang="en-US" sz="1050" b="0" i="0" u="none" strike="noStrike" kern="1200" baseline="0">
                        <a:solidFill>
                          <a:prstClr val="black"/>
                        </a:solidFill>
                        <a:latin typeface="Montserrat" panose="00000500000000000000" pitchFamily="2" charset="-52"/>
                        <a:ea typeface="+mn-ea"/>
                        <a:cs typeface="Times New Roman" panose="02020603050405020304" pitchFamily="18" charset="0"/>
                      </a:defRPr>
                    </a:pPr>
                    <a:fld id="{E8149DFD-E2CE-4094-8421-81D8C45AC6DD}" type="VALUE">
                      <a:rPr lang="en-US" sz="1050" b="0" i="0" u="none" strike="noStrike" kern="1200" baseline="0">
                        <a:solidFill>
                          <a:prstClr val="black"/>
                        </a:solidFill>
                        <a:latin typeface="Montserrat" panose="00000500000000000000" pitchFamily="2" charset="-52"/>
                        <a:ea typeface="+mn-ea"/>
                        <a:cs typeface="Times New Roman" panose="02020603050405020304" pitchFamily="18" charset="0"/>
                      </a:rPr>
                      <a:pPr algn="ctr" rtl="0">
                        <a:defRPr lang="en-US">
                          <a:solidFill>
                            <a:prstClr val="black"/>
                          </a:solidFill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 rtl="0">
                    <a:defRPr lang="en-US" sz="1050" b="0" i="0" u="none" strike="noStrike" kern="1200" baseline="0">
                      <a:solidFill>
                        <a:prstClr val="black"/>
                      </a:solidFill>
                      <a:latin typeface="Montserrat" panose="00000500000000000000" pitchFamily="2" charset="-52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5156527293066727E-2"/>
                      <c:h val="5.5329509056047423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388-4468-AF56-882AF4ABFA82}"/>
                </c:ext>
              </c:extLst>
            </c:dLbl>
            <c:dLbl>
              <c:idx val="1"/>
              <c:layout>
                <c:manualLayout>
                  <c:x val="2.9751658257206777E-2"/>
                  <c:y val="-0.10416296853151553"/>
                </c:manualLayout>
              </c:layout>
              <c:tx>
                <c:rich>
                  <a:bodyPr/>
                  <a:lstStyle/>
                  <a:p>
                    <a:fld id="{570B143B-9110-4B09-83A5-C5664C33B6FE}" type="VALUE">
                      <a:rPr lang="en-US">
                        <a:latin typeface="Montserrat" panose="00000500000000000000" pitchFamily="2" charset="-52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5271177808354589E-2"/>
                      <c:h val="5.5329509056047436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B388-4468-AF56-882AF4ABFA82}"/>
                </c:ext>
              </c:extLst>
            </c:dLbl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050" b="0" i="0" u="none" strike="noStrike" kern="1200" baseline="0">
                    <a:solidFill>
                      <a:schemeClr val="tx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доклада'!$A$406:$A$407</c:f>
              <c:strCache>
                <c:ptCount val="2"/>
                <c:pt idx="0">
                  <c:v>Наличие кликабильного баннера с переходом на карточку образовательной организации сайта bus.gov.ru̕ ̕ на котором реализована возможность оставить отзыв гражданами о качестве услуг̕ ̕ предоставляемых образовательными организациями̕ ̕ с приглашением заинтер</c:v>
                </c:pt>
                <c:pt idx="1">
                  <c:v>Наличие гиперссылки (возможности перехода) на сайт bus.gov.ru с результатами независимой оценки качества оказания услуг образовательными организациями</c:v>
                </c:pt>
              </c:strCache>
            </c:strRef>
          </c:cat>
          <c:val>
            <c:numRef>
              <c:f>'Диаграммы для доклада'!$B$406:$B$407</c:f>
              <c:numCache>
                <c:formatCode>0.00</c:formatCode>
                <c:ptCount val="2"/>
                <c:pt idx="0">
                  <c:v>8.5537918871252234</c:v>
                </c:pt>
                <c:pt idx="1">
                  <c:v>0.35273368606701933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88-4468-AF56-882AF4ABFA82}"/>
            </c:ext>
          </c:extLst>
        </c:ser>
        <c:ser>
          <c:idx val="1"/>
          <c:order val="1"/>
          <c:tx>
            <c:strRef>
              <c:f>'Диаграммы для доклада'!$C$405</c:f>
              <c:strCache>
                <c:ptCount val="1"/>
                <c:pt idx="0">
                  <c:v>В наличии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050" b="0" i="0" u="none" strike="noStrike" kern="1200" baseline="0">
                    <a:solidFill>
                      <a:schemeClr val="tx1"/>
                    </a:solidFill>
                    <a:latin typeface="Montserrat" panose="00000500000000000000" pitchFamily="2" charset="-52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доклада'!$A$406:$A$407</c:f>
              <c:strCache>
                <c:ptCount val="2"/>
                <c:pt idx="0">
                  <c:v>Наличие кликабильного баннера с переходом на карточку образовательной организации сайта bus.gov.ru̕ ̕ на котором реализована возможность оставить отзыв гражданами о качестве услуг̕ ̕ предоставляемых образовательными организациями̕ ̕ с приглашением заинтер</c:v>
                </c:pt>
                <c:pt idx="1">
                  <c:v>Наличие гиперссылки (возможности перехода) на сайт bus.gov.ru с результатами независимой оценки качества оказания услуг образовательными организациями</c:v>
                </c:pt>
              </c:strCache>
            </c:strRef>
          </c:cat>
          <c:val>
            <c:numRef>
              <c:f>'Диаграммы для доклада'!$C$406:$C$407</c:f>
              <c:numCache>
                <c:formatCode>0.00</c:formatCode>
                <c:ptCount val="2"/>
                <c:pt idx="0">
                  <c:v>91.446208112874771</c:v>
                </c:pt>
                <c:pt idx="1">
                  <c:v>99.647266313932974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88-4468-AF56-882AF4ABFA8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2847360"/>
        <c:axId val="52848896"/>
      </c:barChart>
      <c:catAx>
        <c:axId val="5284736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050" b="0" i="0" u="none" strike="noStrike" kern="1200" baseline="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2848896"/>
        <c:crosses val="autoZero"/>
        <c:auto val="1"/>
        <c:lblAlgn val="ctr"/>
        <c:lblOffset val="100"/>
        <c:noMultiLvlLbl val="0"/>
      </c:catAx>
      <c:valAx>
        <c:axId val="52848896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one"/>
        <c:crossAx val="52847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050" b="0" i="0" u="none" strike="noStrike" kern="1200" baseline="0">
              <a:solidFill>
                <a:schemeClr val="tx1"/>
              </a:solidFill>
              <a:latin typeface="Montserrat" panose="00000500000000000000" pitchFamily="2" charset="-52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050">
          <a:latin typeface="Montserrat" panose="00000500000000000000" pitchFamily="2" charset="-52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520179636349077"/>
          <c:y val="0"/>
          <c:w val="0.54798203636509268"/>
          <c:h val="0.9191744815966145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'Диаграммы для доклада'!$B$373</c:f>
              <c:strCache>
                <c:ptCount val="1"/>
                <c:pt idx="0">
                  <c:v>Не удовлетворены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9607843137254902E-2"/>
                  <c:y val="-7.87037037037037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050" b="0" i="0" u="none" strike="noStrike" kern="1200" baseline="0">
                        <a:solidFill>
                          <a:schemeClr val="bg1"/>
                        </a:solidFill>
                        <a:effectLst/>
                        <a:latin typeface="Montserrat" panose="00000500000000000000" pitchFamily="2" charset="-52"/>
                        <a:ea typeface="+mn-ea"/>
                        <a:cs typeface="+mn-cs"/>
                      </a:defRPr>
                    </a:pPr>
                    <a:fld id="{47C6E8D9-0964-4927-ABB0-F9FE7A417815}" type="VALUE">
                      <a:rPr lang="en-US" sz="105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pPr algn="ctr">
                        <a:defRPr lang="en-US" sz="1050">
                          <a:solidFill>
                            <a:schemeClr val="bg1"/>
                          </a:solidFill>
                          <a:effectLst/>
                          <a:latin typeface="Montserrat" panose="00000500000000000000" pitchFamily="2" charset="-52"/>
                          <a:cs typeface="+mn-cs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050" b="0" i="0" u="none" strike="noStrike" kern="1200" baseline="0">
                      <a:solidFill>
                        <a:schemeClr val="bg1"/>
                      </a:solidFill>
                      <a:effectLst/>
                      <a:latin typeface="Montserrat" panose="00000500000000000000" pitchFamily="2" charset="-52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5159-4F48-9809-55C32D2FCE1E}"/>
                </c:ext>
              </c:extLst>
            </c:dLbl>
            <c:dLbl>
              <c:idx val="1"/>
              <c:layout>
                <c:manualLayout>
                  <c:x val="-2.3965141612200435E-2"/>
                  <c:y val="-6.0185185185185168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050" b="0" i="0" u="none" strike="noStrike" kern="1200" baseline="0">
                        <a:solidFill>
                          <a:schemeClr val="bg1"/>
                        </a:solidFill>
                        <a:effectLst/>
                        <a:latin typeface="Montserrat" panose="00000500000000000000" pitchFamily="2" charset="-52"/>
                        <a:ea typeface="+mn-ea"/>
                        <a:cs typeface="+mn-cs"/>
                      </a:defRPr>
                    </a:pPr>
                    <a:fld id="{02E248E5-CBD6-4826-A1EA-E100574B08F9}" type="VALUE">
                      <a:rPr lang="en-US" sz="105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pPr algn="ctr">
                        <a:defRPr lang="en-US" sz="1050">
                          <a:solidFill>
                            <a:schemeClr val="bg1"/>
                          </a:solidFill>
                          <a:effectLst/>
                          <a:latin typeface="Montserrat" panose="00000500000000000000" pitchFamily="2" charset="-52"/>
                          <a:cs typeface="+mn-cs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050" b="0" i="0" u="none" strike="noStrike" kern="1200" baseline="0">
                      <a:solidFill>
                        <a:schemeClr val="bg1"/>
                      </a:solidFill>
                      <a:effectLst/>
                      <a:latin typeface="Montserrat" panose="00000500000000000000" pitchFamily="2" charset="-52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159-4F48-9809-55C32D2FCE1E}"/>
                </c:ext>
              </c:extLst>
            </c:dLbl>
            <c:dLbl>
              <c:idx val="2"/>
              <c:layout>
                <c:manualLayout>
                  <c:x val="-1.9607871645231242E-2"/>
                  <c:y val="-6.9940053477643344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050" b="0" i="0" u="none" strike="noStrike" kern="1200" baseline="0">
                        <a:solidFill>
                          <a:schemeClr val="bg1"/>
                        </a:solidFill>
                        <a:effectLst/>
                        <a:latin typeface="Montserrat" panose="00000500000000000000" pitchFamily="2" charset="-52"/>
                        <a:ea typeface="+mn-ea"/>
                        <a:cs typeface="+mn-cs"/>
                      </a:defRPr>
                    </a:pPr>
                    <a:fld id="{649A7A21-CB6C-4BC9-B6DE-A5AC6E49117E}" type="VALUE">
                      <a:rPr lang="en-US" sz="105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pPr algn="ctr">
                        <a:defRPr lang="en-US" sz="1050">
                          <a:solidFill>
                            <a:schemeClr val="bg1"/>
                          </a:solidFill>
                          <a:effectLst/>
                          <a:latin typeface="Montserrat" panose="00000500000000000000" pitchFamily="2" charset="-52"/>
                          <a:cs typeface="+mn-cs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050" b="0" i="0" u="none" strike="noStrike" kern="1200" baseline="0">
                      <a:solidFill>
                        <a:schemeClr val="bg1"/>
                      </a:solidFill>
                      <a:effectLst/>
                      <a:latin typeface="Montserrat" panose="00000500000000000000" pitchFamily="2" charset="-52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5159-4F48-9809-55C32D2FCE1E}"/>
                </c:ext>
              </c:extLst>
            </c:dLbl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050" b="0" i="0" u="none" strike="noStrike" kern="1200" baseline="0">
                    <a:solidFill>
                      <a:schemeClr val="bg1"/>
                    </a:solidFill>
                    <a:effectLst/>
                    <a:latin typeface="Montserrat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доклада'!$A$374:$A$376</c:f>
              <c:strCache>
                <c:ptCount val="3"/>
                <c:pt idx="0">
                  <c:v>Дошкольные образовательные организации</c:v>
                </c:pt>
                <c:pt idx="1">
                  <c:v>Общеобразовательные организации</c:v>
                </c:pt>
                <c:pt idx="2">
                  <c:v>В целом</c:v>
                </c:pt>
              </c:strCache>
            </c:strRef>
          </c:cat>
          <c:val>
            <c:numRef>
              <c:f>'Диаграммы для доклада'!$B$374:$B$376</c:f>
              <c:numCache>
                <c:formatCode>0.00</c:formatCode>
                <c:ptCount val="3"/>
                <c:pt idx="0">
                  <c:v>3.6814081569172714</c:v>
                </c:pt>
                <c:pt idx="1">
                  <c:v>2.9204431017119812</c:v>
                </c:pt>
                <c:pt idx="2">
                  <c:v>3.674557339595097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159-4F48-9809-55C32D2FCE1E}"/>
            </c:ext>
          </c:extLst>
        </c:ser>
        <c:ser>
          <c:idx val="1"/>
          <c:order val="1"/>
          <c:tx>
            <c:strRef>
              <c:f>'Диаграммы для доклада'!$C$373</c:f>
              <c:strCache>
                <c:ptCount val="1"/>
                <c:pt idx="0">
                  <c:v>Удовлетворены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0"/>
              <a:lstStyle/>
              <a:p>
                <a:pPr algn="ctr">
                  <a:defRPr lang="en-US" sz="1100" b="0" i="0" u="none" strike="noStrike" kern="1200" baseline="0">
                    <a:solidFill>
                      <a:schemeClr val="bg1"/>
                    </a:solidFill>
                    <a:effectLst/>
                    <a:latin typeface="Montserrat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'Диаграммы для доклада'!$A$374:$A$376</c:f>
              <c:strCache>
                <c:ptCount val="3"/>
                <c:pt idx="0">
                  <c:v>Дошкольные образовательные организации</c:v>
                </c:pt>
                <c:pt idx="1">
                  <c:v>Общеобразовательные организации</c:v>
                </c:pt>
                <c:pt idx="2">
                  <c:v>В целом</c:v>
                </c:pt>
              </c:strCache>
            </c:strRef>
          </c:cat>
          <c:val>
            <c:numRef>
              <c:f>'Диаграммы для доклада'!$C$374:$C$376</c:f>
              <c:numCache>
                <c:formatCode>0.00</c:formatCode>
                <c:ptCount val="3"/>
                <c:pt idx="0">
                  <c:v>96.318591843082714</c:v>
                </c:pt>
                <c:pt idx="1">
                  <c:v>97.079556898288018</c:v>
                </c:pt>
                <c:pt idx="2">
                  <c:v>96.325442660404875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159-4F48-9809-55C32D2FCE1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2955776"/>
        <c:axId val="52961664"/>
      </c:barChart>
      <c:catAx>
        <c:axId val="5295577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1000" b="0" i="0" u="none" strike="noStrike" kern="1200" baseline="0">
                <a:solidFill>
                  <a:schemeClr val="tx1"/>
                </a:solidFill>
                <a:effectLst/>
                <a:latin typeface="Montserrat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52961664"/>
        <c:crosses val="autoZero"/>
        <c:auto val="1"/>
        <c:lblAlgn val="ctr"/>
        <c:lblOffset val="100"/>
        <c:noMultiLvlLbl val="0"/>
      </c:catAx>
      <c:valAx>
        <c:axId val="52961664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one"/>
        <c:crossAx val="52955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en-US" sz="1000" b="0" i="0" u="none" strike="noStrike" kern="1200" baseline="0">
              <a:solidFill>
                <a:schemeClr val="tx1"/>
              </a:solidFill>
              <a:effectLst/>
              <a:latin typeface="Montserrat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1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ontserrat" panose="00000500000000000000" pitchFamily="2" charset="-52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ontserrat" panose="00000500000000000000" pitchFamily="2" charset="-52"/>
              </a:defRPr>
            </a:lvl1pPr>
          </a:lstStyle>
          <a:p>
            <a:fld id="{75F602CB-BAA4-48CE-82BA-170BAABFCACE}" type="datetimeFigureOut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ontserrat" panose="00000500000000000000" pitchFamily="2" charset="-52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ontserrat" panose="00000500000000000000" pitchFamily="2" charset="-52"/>
              </a:defRPr>
            </a:lvl1pPr>
          </a:lstStyle>
          <a:p>
            <a:fld id="{26F0BC20-1A15-47EF-ACC4-D0F47542A8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2033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52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52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52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52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ontserrat" panose="00000500000000000000" pitchFamily="2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85670B-86D4-0E26-191C-687E31871B9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8D8DB7CA-82A3-4EF2-9C96-D57330CF638F}" type="slidenum">
              <a:rPr/>
              <a:pPr lvl="0"/>
              <a:t>32</a:t>
            </a:fld>
            <a:endParaRPr lang="ru-RU" dirty="0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F05BC7F-9E37-FEB6-BB3F-058CA2E4FA8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4700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F55573F-8536-8E25-309D-7DDB5AC46C2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1928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85670B-86D4-0E26-191C-687E31871B9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8D8DB7CA-82A3-4EF2-9C96-D57330CF638F}" type="slidenum">
              <a:rPr/>
              <a:pPr lvl="0"/>
              <a:t>33</a:t>
            </a:fld>
            <a:endParaRPr lang="ru-RU" dirty="0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F05BC7F-9E37-FEB6-BB3F-058CA2E4FA8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4700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F55573F-8536-8E25-309D-7DDB5AC46C2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024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85670B-86D4-0E26-191C-687E31871B9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8D8DB7CA-82A3-4EF2-9C96-D57330CF638F}" type="slidenum">
              <a:rPr/>
              <a:pPr lvl="0"/>
              <a:t>34</a:t>
            </a:fld>
            <a:endParaRPr lang="ru-RU" dirty="0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F05BC7F-9E37-FEB6-BB3F-058CA2E4FA8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4700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F55573F-8536-8E25-309D-7DDB5AC46C2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9243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85670B-86D4-0E26-191C-687E31871B9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8D8DB7CA-82A3-4EF2-9C96-D57330CF638F}" type="slidenum">
              <a:rPr/>
              <a:pPr lvl="0"/>
              <a:t>35</a:t>
            </a:fld>
            <a:endParaRPr lang="ru-RU" dirty="0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F05BC7F-9E37-FEB6-BB3F-058CA2E4FA8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4700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F55573F-8536-8E25-309D-7DDB5AC46C2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5318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C0013-7B47-474C-A9C0-2E162FF0365F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ABD7-DBA9-4B72-BC3D-45F296DBCC1E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633D-9B34-4404-9B9C-A1E5990144BE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04FD-3675-45C9-AB50-1F8D40EFB7CC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E1A7-3A03-480D-9347-BCD44A4E4506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96F9B-F6B7-4980-979B-4B99CC45F8E5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84E53-33A2-4758-9189-9ED83A16E23A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D7CF1-CEDB-483E-951B-7C35D11CF956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32EA8-20C7-4AF0-9838-A5B7BC09CD4D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9F59A-C2ED-4F1F-B108-305AB835A22A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B7AC7-6A7D-4DB7-866A-3014105247FB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0D950-56CD-427F-8664-102AC1BA0228}" type="datetime1">
              <a:rPr lang="ru-RU" smtClean="0"/>
              <a:pPr/>
              <a:t>01.12.2022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1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inobraz.egov66.ru/site/item?id=3790" TargetMode="External"/><Relationship Id="rId5" Type="http://schemas.openxmlformats.org/officeDocument/2006/relationships/hyperlink" Target="http://www.bus.gov.ru/" TargetMode="External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Подключения со сплошной заливкой">
            <a:extLst>
              <a:ext uri="{FF2B5EF4-FFF2-40B4-BE49-F238E27FC236}">
                <a16:creationId xmlns:a16="http://schemas.microsoft.com/office/drawing/2014/main" id="{9AB52A72-EC44-418A-A445-5D671E678F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42439">
            <a:off x="1091098" y="-710359"/>
            <a:ext cx="6980802" cy="698080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9512" y="756635"/>
            <a:ext cx="8784976" cy="1631216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ИТОГИ НЕЗАВИСИМОЙ ОЦЕНКИ КАЧЕСТВА УСЛОВИЙ ОСУЩЕСТВЛЕНИЯ ОБРАЗОВАТЕЛЬНОЙ ДЕЯТЕЛЬНОСТИ </a:t>
            </a:r>
            <a:r>
              <a:rPr lang="ru-RU" sz="2000" b="1" dirty="0" smtClean="0">
                <a:solidFill>
                  <a:srgbClr val="036B9D"/>
                </a:solidFill>
                <a:latin typeface="Montserrat" panose="00000500000000000000" pitchFamily="2" charset="-52"/>
              </a:rPr>
              <a:t>ОРГАНИЗАЦИЯМИ, ОСУЩЕСТВЛЯЮЩИМИ </a:t>
            </a:r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ОБРАЗОВАТЕЛЬНУЮ </a:t>
            </a:r>
            <a:r>
              <a:rPr lang="ru-RU" sz="2000" b="1" dirty="0" smtClean="0">
                <a:solidFill>
                  <a:srgbClr val="036B9D"/>
                </a:solidFill>
                <a:latin typeface="Montserrat" panose="00000500000000000000" pitchFamily="2" charset="-52"/>
              </a:rPr>
              <a:t>ДЕЯТЕЛЬНОСТЬ, </a:t>
            </a:r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НА ТЕРРИТОРИИ СВЕРДЛОВСКОЙ </a:t>
            </a:r>
            <a:r>
              <a:rPr lang="ru-RU" sz="2000" b="1" dirty="0" smtClean="0">
                <a:solidFill>
                  <a:srgbClr val="036B9D"/>
                </a:solidFill>
                <a:latin typeface="Montserrat" panose="00000500000000000000" pitchFamily="2" charset="-52"/>
              </a:rPr>
              <a:t>ОБЛАСТИ, </a:t>
            </a:r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В 2022 ГОДУ</a:t>
            </a:r>
          </a:p>
        </p:txBody>
      </p:sp>
      <p:sp>
        <p:nvSpPr>
          <p:cNvPr id="2" name="AutoShape 2" descr="Министерство образования и молодежной политики Свердловской области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2980AD61-B4F1-44E8-8E97-32399A7A000C}"/>
              </a:ext>
            </a:extLst>
          </p:cNvPr>
          <p:cNvGrpSpPr/>
          <p:nvPr/>
        </p:nvGrpSpPr>
        <p:grpSpPr>
          <a:xfrm>
            <a:off x="5668927" y="3463652"/>
            <a:ext cx="2358997" cy="1174914"/>
            <a:chOff x="4877299" y="3463652"/>
            <a:chExt cx="2358997" cy="117491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877299" y="4130735"/>
              <a:ext cx="2358997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ru-RU" sz="900" cap="all" dirty="0">
                  <a:latin typeface="Montserrat" panose="00000500000000000000" pitchFamily="2" charset="-52"/>
                </a:rPr>
                <a:t>Центр гуманитарных, </a:t>
              </a:r>
            </a:p>
            <a:p>
              <a:pPr algn="ctr">
                <a:spcBef>
                  <a:spcPct val="0"/>
                </a:spcBef>
                <a:defRPr/>
              </a:pPr>
              <a:r>
                <a:rPr lang="ru-RU" sz="900" cap="all" dirty="0">
                  <a:latin typeface="Montserrat" panose="00000500000000000000" pitchFamily="2" charset="-52"/>
                </a:rPr>
                <a:t>социально-экономических и политических исследований</a:t>
              </a:r>
            </a:p>
          </p:txBody>
        </p:sp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8DCBB35B-E23E-47DA-A4B6-863BFD8A3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779530" y="3463652"/>
              <a:ext cx="554535" cy="617144"/>
            </a:xfrm>
            <a:prstGeom prst="rect">
              <a:avLst/>
            </a:prstGeom>
          </p:spPr>
        </p:pic>
      </p:grp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00B74FD-F2CA-4C3E-9958-59BFE4446A2C}"/>
              </a:ext>
            </a:extLst>
          </p:cNvPr>
          <p:cNvSpPr/>
          <p:nvPr/>
        </p:nvSpPr>
        <p:spPr>
          <a:xfrm>
            <a:off x="2295577" y="521235"/>
            <a:ext cx="4552846" cy="81195"/>
          </a:xfrm>
          <a:prstGeom prst="rect">
            <a:avLst/>
          </a:prstGeom>
          <a:solidFill>
            <a:srgbClr val="036B9D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788D6116-1996-4F3F-84FA-314F13AD112C}"/>
              </a:ext>
            </a:extLst>
          </p:cNvPr>
          <p:cNvSpPr/>
          <p:nvPr/>
        </p:nvSpPr>
        <p:spPr>
          <a:xfrm>
            <a:off x="2295577" y="2542057"/>
            <a:ext cx="4552846" cy="81195"/>
          </a:xfrm>
          <a:prstGeom prst="rect">
            <a:avLst/>
          </a:prstGeom>
          <a:solidFill>
            <a:srgbClr val="036B9D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5978D88-75DC-4B6C-8B3A-AD0AE0E83FE3}"/>
              </a:ext>
            </a:extLst>
          </p:cNvPr>
          <p:cNvGrpSpPr/>
          <p:nvPr/>
        </p:nvGrpSpPr>
        <p:grpSpPr>
          <a:xfrm>
            <a:off x="1116078" y="3463652"/>
            <a:ext cx="2358997" cy="1172074"/>
            <a:chOff x="1116078" y="3466492"/>
            <a:chExt cx="2358997" cy="1172074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6078" y="4130735"/>
              <a:ext cx="2358997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900" cap="all" dirty="0">
                  <a:latin typeface="Montserrat" panose="00000500000000000000" pitchFamily="2" charset="-52"/>
                </a:rPr>
                <a:t>Министерство образования и молодежной политики Свердловской области</a:t>
              </a:r>
            </a:p>
          </p:txBody>
        </p:sp>
        <p:pic>
          <p:nvPicPr>
            <p:cNvPr id="4" name="Picture 2" descr="Министерство образования и молодежной политики Свердловской области.  Логотип - Фотографии с меткой «рисунки» | Земля Мастеров">
              <a:extLst>
                <a:ext uri="{FF2B5EF4-FFF2-40B4-BE49-F238E27FC236}">
                  <a16:creationId xmlns:a16="http://schemas.microsoft.com/office/drawing/2014/main" id="{24A42D2D-F808-42D3-940C-A8187A866A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9149" y="3466492"/>
              <a:ext cx="832855" cy="614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35698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Шрифт Брайля со сплошной заливкой">
            <a:extLst>
              <a:ext uri="{FF2B5EF4-FFF2-40B4-BE49-F238E27FC236}">
                <a16:creationId xmlns:a16="http://schemas.microsoft.com/office/drawing/2014/main" id="{E182637F-3584-45CA-858D-CC27326691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63753">
            <a:off x="25332" y="-1622756"/>
            <a:ext cx="8957964" cy="8957964"/>
          </a:xfrm>
          <a:prstGeom prst="rect">
            <a:avLst/>
          </a:prstGeom>
        </p:spPr>
      </p:pic>
      <p:grpSp>
        <p:nvGrpSpPr>
          <p:cNvPr id="60" name="Группа 59">
            <a:extLst>
              <a:ext uri="{FF2B5EF4-FFF2-40B4-BE49-F238E27FC236}">
                <a16:creationId xmlns:a16="http://schemas.microsoft.com/office/drawing/2014/main" id="{926AB3A2-45E1-48A2-A53A-9B951212FA66}"/>
              </a:ext>
            </a:extLst>
          </p:cNvPr>
          <p:cNvGrpSpPr/>
          <p:nvPr/>
        </p:nvGrpSpPr>
        <p:grpSpPr>
          <a:xfrm>
            <a:off x="6497448" y="3629412"/>
            <a:ext cx="2232248" cy="1276419"/>
            <a:chOff x="506062" y="2127119"/>
            <a:chExt cx="2232248" cy="1276419"/>
          </a:xfrm>
        </p:grpSpPr>
        <p:sp>
          <p:nvSpPr>
            <p:cNvPr id="61" name="Прямоугольник 60">
              <a:extLst>
                <a:ext uri="{FF2B5EF4-FFF2-40B4-BE49-F238E27FC236}">
                  <a16:creationId xmlns:a16="http://schemas.microsoft.com/office/drawing/2014/main" id="{8AA2005E-7D50-4820-AB8D-83D2DE3A7ECF}"/>
                </a:ext>
              </a:extLst>
            </p:cNvPr>
            <p:cNvSpPr/>
            <p:nvPr/>
          </p:nvSpPr>
          <p:spPr>
            <a:xfrm>
              <a:off x="506062" y="2127119"/>
              <a:ext cx="2232248" cy="1276419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B2794519-EC8E-4127-97CA-161B160549F8}"/>
                </a:ext>
              </a:extLst>
            </p:cNvPr>
            <p:cNvSpPr txBox="1"/>
            <p:nvPr/>
          </p:nvSpPr>
          <p:spPr>
            <a:xfrm>
              <a:off x="1066585" y="2208620"/>
              <a:ext cx="1111202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91,84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C902FBE-3854-4784-80E0-D2FD7A91CE66}"/>
                </a:ext>
              </a:extLst>
            </p:cNvPr>
            <p:cNvSpPr txBox="1"/>
            <p:nvPr/>
          </p:nvSpPr>
          <p:spPr>
            <a:xfrm>
              <a:off x="506062" y="2734851"/>
              <a:ext cx="22322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Негосударственные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образовательные организации</a:t>
              </a:r>
            </a:p>
          </p:txBody>
        </p: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194D19DD-A8B9-4426-992B-20DE5AE9EA40}"/>
              </a:ext>
            </a:extLst>
          </p:cNvPr>
          <p:cNvGrpSpPr/>
          <p:nvPr/>
        </p:nvGrpSpPr>
        <p:grpSpPr>
          <a:xfrm>
            <a:off x="403414" y="2018856"/>
            <a:ext cx="2232248" cy="1276419"/>
            <a:chOff x="506062" y="2127119"/>
            <a:chExt cx="2232248" cy="1276419"/>
          </a:xfrm>
        </p:grpSpPr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1654D803-E929-496B-8E1B-BEC7FA9E2A25}"/>
                </a:ext>
              </a:extLst>
            </p:cNvPr>
            <p:cNvSpPr/>
            <p:nvPr/>
          </p:nvSpPr>
          <p:spPr>
            <a:xfrm>
              <a:off x="506062" y="2127119"/>
              <a:ext cx="2232248" cy="1276419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35326" y="2208620"/>
              <a:ext cx="1173719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93,08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06062" y="2727004"/>
              <a:ext cx="22322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Дошкольные 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образовательные организации</a:t>
              </a:r>
            </a:p>
          </p:txBody>
        </p:sp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39A29E2A-412C-4398-A002-300637C2706E}"/>
              </a:ext>
            </a:extLst>
          </p:cNvPr>
          <p:cNvGrpSpPr/>
          <p:nvPr/>
        </p:nvGrpSpPr>
        <p:grpSpPr>
          <a:xfrm>
            <a:off x="2995702" y="1024689"/>
            <a:ext cx="3136664" cy="690300"/>
            <a:chOff x="506062" y="2420179"/>
            <a:chExt cx="2232248" cy="690300"/>
          </a:xfrm>
        </p:grpSpPr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99B45A7C-017B-4385-AEE8-83F82C87B8BD}"/>
                </a:ext>
              </a:extLst>
            </p:cNvPr>
            <p:cNvSpPr/>
            <p:nvPr/>
          </p:nvSpPr>
          <p:spPr>
            <a:xfrm>
              <a:off x="506062" y="2420179"/>
              <a:ext cx="2232248" cy="690300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829F943-2E50-4BD9-B5A8-BCA9CE99F7B1}"/>
                </a:ext>
              </a:extLst>
            </p:cNvPr>
            <p:cNvSpPr txBox="1"/>
            <p:nvPr/>
          </p:nvSpPr>
          <p:spPr>
            <a:xfrm>
              <a:off x="633411" y="2503718"/>
              <a:ext cx="512116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93,06</a:t>
              </a:r>
              <a:endParaRPr lang="ru-RU" sz="280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3BD0423-E54D-4169-82C3-F573188C3D5C}"/>
                </a:ext>
              </a:extLst>
            </p:cNvPr>
            <p:cNvSpPr txBox="1"/>
            <p:nvPr/>
          </p:nvSpPr>
          <p:spPr>
            <a:xfrm>
              <a:off x="1335846" y="2534496"/>
              <a:ext cx="1402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Образовательные организации в целом</a:t>
              </a:r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6EFF2599-3221-4601-9063-D73588BE3F3D}"/>
              </a:ext>
            </a:extLst>
          </p:cNvPr>
          <p:cNvGrpSpPr/>
          <p:nvPr/>
        </p:nvGrpSpPr>
        <p:grpSpPr>
          <a:xfrm>
            <a:off x="403414" y="3628700"/>
            <a:ext cx="2232248" cy="1276419"/>
            <a:chOff x="506062" y="2127119"/>
            <a:chExt cx="2232248" cy="1276419"/>
          </a:xfrm>
        </p:grpSpPr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6C9AB7AB-AD82-429B-839E-B0669040EEE6}"/>
                </a:ext>
              </a:extLst>
            </p:cNvPr>
            <p:cNvSpPr/>
            <p:nvPr/>
          </p:nvSpPr>
          <p:spPr>
            <a:xfrm>
              <a:off x="506062" y="2127119"/>
              <a:ext cx="2232248" cy="1276419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4A31764-D99F-4318-9676-6DB3D2FABFBC}"/>
                </a:ext>
              </a:extLst>
            </p:cNvPr>
            <p:cNvSpPr txBox="1"/>
            <p:nvPr/>
          </p:nvSpPr>
          <p:spPr>
            <a:xfrm>
              <a:off x="1082265" y="2208620"/>
              <a:ext cx="1085554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90,51</a:t>
              </a:r>
              <a:endParaRPr lang="ru-RU" sz="280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AE9DBB7-12D3-4B7F-B2E1-26FA3E1973B6}"/>
                </a:ext>
              </a:extLst>
            </p:cNvPr>
            <p:cNvSpPr txBox="1"/>
            <p:nvPr/>
          </p:nvSpPr>
          <p:spPr>
            <a:xfrm>
              <a:off x="506062" y="2727004"/>
              <a:ext cx="22322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ОО расположенные в сельской местности </a:t>
              </a:r>
              <a:endParaRPr lang="ru-RU" sz="120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EEAC9177-0396-459F-AD48-EDE18F110B80}"/>
              </a:ext>
            </a:extLst>
          </p:cNvPr>
          <p:cNvGrpSpPr/>
          <p:nvPr/>
        </p:nvGrpSpPr>
        <p:grpSpPr>
          <a:xfrm>
            <a:off x="3447910" y="2018855"/>
            <a:ext cx="2232248" cy="1276419"/>
            <a:chOff x="506062" y="2127119"/>
            <a:chExt cx="2232248" cy="1276419"/>
          </a:xfrm>
        </p:grpSpPr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id="{D0124A81-167B-455E-83B4-FDD1CA96371C}"/>
                </a:ext>
              </a:extLst>
            </p:cNvPr>
            <p:cNvSpPr/>
            <p:nvPr/>
          </p:nvSpPr>
          <p:spPr>
            <a:xfrm>
              <a:off x="506062" y="2127119"/>
              <a:ext cx="2232248" cy="1276419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717BF79-82E4-4874-88DF-3826E1D282B7}"/>
                </a:ext>
              </a:extLst>
            </p:cNvPr>
            <p:cNvSpPr txBox="1"/>
            <p:nvPr/>
          </p:nvSpPr>
          <p:spPr>
            <a:xfrm>
              <a:off x="1036128" y="2208620"/>
              <a:ext cx="1167307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94,27</a:t>
              </a:r>
              <a:endParaRPr lang="ru-RU" sz="280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FF818A6-FA0D-4FD2-BA06-3C82D9F06C90}"/>
                </a:ext>
              </a:extLst>
            </p:cNvPr>
            <p:cNvSpPr txBox="1"/>
            <p:nvPr/>
          </p:nvSpPr>
          <p:spPr>
            <a:xfrm>
              <a:off x="506062" y="2839597"/>
              <a:ext cx="22322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Общеобразовательные организации</a:t>
              </a:r>
            </a:p>
          </p:txBody>
        </p:sp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FCE45749-247C-403C-9C71-B8EBC3ABEF5D}"/>
              </a:ext>
            </a:extLst>
          </p:cNvPr>
          <p:cNvGrpSpPr/>
          <p:nvPr/>
        </p:nvGrpSpPr>
        <p:grpSpPr>
          <a:xfrm>
            <a:off x="3447910" y="3629412"/>
            <a:ext cx="2232248" cy="1276419"/>
            <a:chOff x="506062" y="2127119"/>
            <a:chExt cx="2232248" cy="1276419"/>
          </a:xfrm>
        </p:grpSpPr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id="{97ACA1F9-C356-4A62-BC09-FD35C5E537E6}"/>
                </a:ext>
              </a:extLst>
            </p:cNvPr>
            <p:cNvSpPr/>
            <p:nvPr/>
          </p:nvSpPr>
          <p:spPr>
            <a:xfrm>
              <a:off x="506062" y="2127119"/>
              <a:ext cx="2232248" cy="1276419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A9D5C515-E937-4B80-82D5-1EF178EC7A60}"/>
                </a:ext>
              </a:extLst>
            </p:cNvPr>
            <p:cNvSpPr txBox="1"/>
            <p:nvPr/>
          </p:nvSpPr>
          <p:spPr>
            <a:xfrm>
              <a:off x="1036128" y="2208620"/>
              <a:ext cx="1181734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93,08</a:t>
              </a:r>
              <a:endParaRPr lang="ru-RU" sz="280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BA8057E-9555-4E61-852F-7C1B7E6BC6B2}"/>
                </a:ext>
              </a:extLst>
            </p:cNvPr>
            <p:cNvSpPr txBox="1"/>
            <p:nvPr/>
          </p:nvSpPr>
          <p:spPr>
            <a:xfrm>
              <a:off x="506062" y="2734851"/>
              <a:ext cx="22322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Муниципальные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образовательные организации</a:t>
              </a:r>
            </a:p>
          </p:txBody>
        </p:sp>
      </p:grpSp>
      <p:grpSp>
        <p:nvGrpSpPr>
          <p:cNvPr id="55" name="Группа 54">
            <a:extLst>
              <a:ext uri="{FF2B5EF4-FFF2-40B4-BE49-F238E27FC236}">
                <a16:creationId xmlns:a16="http://schemas.microsoft.com/office/drawing/2014/main" id="{D1975125-B800-4BA6-B39C-750267A91397}"/>
              </a:ext>
            </a:extLst>
          </p:cNvPr>
          <p:cNvGrpSpPr/>
          <p:nvPr/>
        </p:nvGrpSpPr>
        <p:grpSpPr>
          <a:xfrm>
            <a:off x="6509471" y="2015844"/>
            <a:ext cx="2232248" cy="1277924"/>
            <a:chOff x="506062" y="2127119"/>
            <a:chExt cx="2232248" cy="1277924"/>
          </a:xfrm>
        </p:grpSpPr>
        <p:sp>
          <p:nvSpPr>
            <p:cNvPr id="56" name="Прямоугольник 55">
              <a:extLst>
                <a:ext uri="{FF2B5EF4-FFF2-40B4-BE49-F238E27FC236}">
                  <a16:creationId xmlns:a16="http://schemas.microsoft.com/office/drawing/2014/main" id="{E1FBE3F4-E8FC-44B1-ABC1-3963AECD63FD}"/>
                </a:ext>
              </a:extLst>
            </p:cNvPr>
            <p:cNvSpPr/>
            <p:nvPr/>
          </p:nvSpPr>
          <p:spPr>
            <a:xfrm>
              <a:off x="506062" y="2127119"/>
              <a:ext cx="2232248" cy="1276419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9C9322DE-9B06-430C-8C89-7076EB8FD255}"/>
                </a:ext>
              </a:extLst>
            </p:cNvPr>
            <p:cNvSpPr txBox="1"/>
            <p:nvPr/>
          </p:nvSpPr>
          <p:spPr>
            <a:xfrm>
              <a:off x="1036128" y="2208620"/>
              <a:ext cx="1148071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93,79</a:t>
              </a:r>
              <a:endParaRPr lang="ru-RU" sz="280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DA101D4-8A45-47C1-9240-54868C360B80}"/>
                </a:ext>
              </a:extLst>
            </p:cNvPr>
            <p:cNvSpPr txBox="1"/>
            <p:nvPr/>
          </p:nvSpPr>
          <p:spPr>
            <a:xfrm>
              <a:off x="506062" y="2758712"/>
              <a:ext cx="22322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Городские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образовательные организации</a:t>
              </a: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AA481EA-2740-4156-9EE8-478B5CF71A8F}"/>
              </a:ext>
            </a:extLst>
          </p:cNvPr>
          <p:cNvGrpSpPr/>
          <p:nvPr/>
        </p:nvGrpSpPr>
        <p:grpSpPr>
          <a:xfrm>
            <a:off x="157156" y="264712"/>
            <a:ext cx="8829689" cy="504057"/>
            <a:chOff x="137085" y="554796"/>
            <a:chExt cx="8829689" cy="504057"/>
          </a:xfrm>
        </p:grpSpPr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39BA4346-580B-43D3-A869-FB1B5C61B37C}"/>
                </a:ext>
              </a:extLst>
            </p:cNvPr>
            <p:cNvSpPr/>
            <p:nvPr/>
          </p:nvSpPr>
          <p:spPr>
            <a:xfrm>
              <a:off x="137085" y="554796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82573FA-07F1-4FDB-911A-C54BF68F99EA}"/>
                </a:ext>
              </a:extLst>
            </p:cNvPr>
            <p:cNvSpPr txBox="1"/>
            <p:nvPr/>
          </p:nvSpPr>
          <p:spPr>
            <a:xfrm>
              <a:off x="280328" y="638700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Средний балл за НОКО-2022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6195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Стрелка: изгиб по часовой стрелке со сплошной заливкой">
            <a:extLst>
              <a:ext uri="{FF2B5EF4-FFF2-40B4-BE49-F238E27FC236}">
                <a16:creationId xmlns:a16="http://schemas.microsoft.com/office/drawing/2014/main" id="{F69A351F-7911-4445-ACEF-090BA0C119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-1203392" y="-2612826"/>
            <a:ext cx="9438930" cy="943893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79512" y="1729698"/>
            <a:ext cx="8964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Montserrat" panose="00000500000000000000" pitchFamily="2" charset="-52"/>
              </a:rPr>
              <a:t>Средние баллы по каждому Критерию НОКО в 2022</a:t>
            </a:r>
            <a:r>
              <a:rPr lang="en-US" sz="1400" dirty="0">
                <a:latin typeface="Montserrat" panose="00000500000000000000" pitchFamily="2" charset="-52"/>
              </a:rPr>
              <a:t> </a:t>
            </a:r>
            <a:r>
              <a:rPr lang="ru-RU" sz="1400" dirty="0">
                <a:latin typeface="Montserrat" panose="00000500000000000000" pitchFamily="2" charset="-52"/>
              </a:rPr>
              <a:t>году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DEFEBC64-3C3F-4A24-9A08-4DB7D029FD52}"/>
              </a:ext>
            </a:extLst>
          </p:cNvPr>
          <p:cNvGrpSpPr/>
          <p:nvPr/>
        </p:nvGrpSpPr>
        <p:grpSpPr>
          <a:xfrm>
            <a:off x="157156" y="264712"/>
            <a:ext cx="8829689" cy="4160818"/>
            <a:chOff x="157156" y="-188547"/>
            <a:chExt cx="8829689" cy="4160818"/>
          </a:xfrm>
        </p:grpSpPr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6C695658-5546-4798-896C-0E9B1389BD28}"/>
                </a:ext>
              </a:extLst>
            </p:cNvPr>
            <p:cNvGrpSpPr/>
            <p:nvPr/>
          </p:nvGrpSpPr>
          <p:grpSpPr>
            <a:xfrm>
              <a:off x="157156" y="1927622"/>
              <a:ext cx="1307984" cy="1288256"/>
              <a:chOff x="481946" y="2127120"/>
              <a:chExt cx="2232248" cy="1288256"/>
            </a:xfrm>
          </p:grpSpPr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D557AD61-2427-43D9-99C0-8F3D5B2F369A}"/>
                  </a:ext>
                </a:extLst>
              </p:cNvPr>
              <p:cNvSpPr/>
              <p:nvPr/>
            </p:nvSpPr>
            <p:spPr>
              <a:xfrm>
                <a:off x="481946" y="2127120"/>
                <a:ext cx="2232248" cy="1288256"/>
              </a:xfrm>
              <a:prstGeom prst="rect">
                <a:avLst/>
              </a:prstGeom>
              <a:solidFill>
                <a:srgbClr val="036B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56941D16-BFC4-4D4F-80B9-F52AE16CE75A}"/>
                  </a:ext>
                </a:extLst>
              </p:cNvPr>
              <p:cNvSpPr txBox="1"/>
              <p:nvPr/>
            </p:nvSpPr>
            <p:spPr>
              <a:xfrm>
                <a:off x="597883" y="2232573"/>
                <a:ext cx="2000373" cy="52322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93,06</a:t>
                </a:r>
                <a:endParaRPr lang="ru-RU" sz="2800" dirty="0">
                  <a:solidFill>
                    <a:schemeClr val="bg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8E336E8-DB53-428C-A9C2-FC527005219E}"/>
                  </a:ext>
                </a:extLst>
              </p:cNvPr>
              <p:cNvSpPr txBox="1"/>
              <p:nvPr/>
            </p:nvSpPr>
            <p:spPr>
              <a:xfrm>
                <a:off x="481946" y="2773526"/>
                <a:ext cx="2232248" cy="60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C</a:t>
                </a:r>
                <a:r>
                  <a:rPr lang="ru-RU" sz="1100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редний итоговый балл по всем ОО</a:t>
                </a:r>
              </a:p>
            </p:txBody>
          </p:sp>
        </p:grpSp>
        <p:grpSp>
          <p:nvGrpSpPr>
            <p:cNvPr id="12" name="Группа 11">
              <a:extLst>
                <a:ext uri="{FF2B5EF4-FFF2-40B4-BE49-F238E27FC236}">
                  <a16:creationId xmlns:a16="http://schemas.microsoft.com/office/drawing/2014/main" id="{8988BDF9-B970-4C12-8D82-DA437CE4C23F}"/>
                </a:ext>
              </a:extLst>
            </p:cNvPr>
            <p:cNvGrpSpPr/>
            <p:nvPr/>
          </p:nvGrpSpPr>
          <p:grpSpPr>
            <a:xfrm>
              <a:off x="1866922" y="1171230"/>
              <a:ext cx="7119922" cy="2801041"/>
              <a:chOff x="1115616" y="2245947"/>
              <a:chExt cx="7119922" cy="2801041"/>
            </a:xfrm>
          </p:grpSpPr>
          <p:grpSp>
            <p:nvGrpSpPr>
              <p:cNvPr id="4" name="Группа 3">
                <a:extLst>
                  <a:ext uri="{FF2B5EF4-FFF2-40B4-BE49-F238E27FC236}">
                    <a16:creationId xmlns:a16="http://schemas.microsoft.com/office/drawing/2014/main" id="{A8216268-3EB2-4FC7-AF5F-B06C92B42135}"/>
                  </a:ext>
                </a:extLst>
              </p:cNvPr>
              <p:cNvGrpSpPr/>
              <p:nvPr/>
            </p:nvGrpSpPr>
            <p:grpSpPr>
              <a:xfrm>
                <a:off x="1115616" y="2245947"/>
                <a:ext cx="7119922" cy="523220"/>
                <a:chOff x="1115616" y="2245947"/>
                <a:chExt cx="7119922" cy="523220"/>
              </a:xfrm>
            </p:grpSpPr>
            <p:sp>
              <p:nvSpPr>
                <p:cNvPr id="28" name="Прямоугольник 27"/>
                <p:cNvSpPr/>
                <p:nvPr/>
              </p:nvSpPr>
              <p:spPr>
                <a:xfrm>
                  <a:off x="1115616" y="2387570"/>
                  <a:ext cx="5955585" cy="261610"/>
                </a:xfrm>
                <a:prstGeom prst="rect">
                  <a:avLst/>
                </a:prstGeom>
                <a:solidFill>
                  <a:srgbClr val="036B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ru-RU" sz="1050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Критерий 1. Открытость и доступность информации об организации </a:t>
                  </a:r>
                </a:p>
              </p:txBody>
            </p:sp>
            <p:grpSp>
              <p:nvGrpSpPr>
                <p:cNvPr id="10" name="Группа 9">
                  <a:extLst>
                    <a:ext uri="{FF2B5EF4-FFF2-40B4-BE49-F238E27FC236}">
                      <a16:creationId xmlns:a16="http://schemas.microsoft.com/office/drawing/2014/main" id="{3123462C-FC09-421E-8BF1-2746A9A4A3BF}"/>
                    </a:ext>
                  </a:extLst>
                </p:cNvPr>
                <p:cNvGrpSpPr/>
                <p:nvPr/>
              </p:nvGrpSpPr>
              <p:grpSpPr>
                <a:xfrm>
                  <a:off x="6927554" y="2245947"/>
                  <a:ext cx="1307984" cy="523220"/>
                  <a:chOff x="6664889" y="2245947"/>
                  <a:chExt cx="1307984" cy="523220"/>
                </a:xfrm>
              </p:grpSpPr>
              <p:sp>
                <p:nvSpPr>
                  <p:cNvPr id="24" name="Прямоугольник 23">
                    <a:extLst>
                      <a:ext uri="{FF2B5EF4-FFF2-40B4-BE49-F238E27FC236}">
                        <a16:creationId xmlns:a16="http://schemas.microsoft.com/office/drawing/2014/main" id="{E59B6E48-2659-4BDA-826B-0881606CACF5}"/>
                      </a:ext>
                    </a:extLst>
                  </p:cNvPr>
                  <p:cNvSpPr/>
                  <p:nvPr/>
                </p:nvSpPr>
                <p:spPr>
                  <a:xfrm flipV="1">
                    <a:off x="6664889" y="2291822"/>
                    <a:ext cx="1307984" cy="433254"/>
                  </a:xfrm>
                  <a:prstGeom prst="rect">
                    <a:avLst/>
                  </a:prstGeom>
                  <a:solidFill>
                    <a:srgbClr val="036B9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dirty="0"/>
                  </a:p>
                </p:txBody>
              </p:sp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6772898" y="2245947"/>
                    <a:ext cx="1091966" cy="523220"/>
                  </a:xfrm>
                  <a:prstGeom prst="rect">
                    <a:avLst/>
                  </a:prstGeom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ru-RU" sz="2800" dirty="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t>98,61</a:t>
                    </a:r>
                  </a:p>
                </p:txBody>
              </p:sp>
            </p:grpSp>
          </p:grpSp>
          <p:grpSp>
            <p:nvGrpSpPr>
              <p:cNvPr id="5" name="Группа 4">
                <a:extLst>
                  <a:ext uri="{FF2B5EF4-FFF2-40B4-BE49-F238E27FC236}">
                    <a16:creationId xmlns:a16="http://schemas.microsoft.com/office/drawing/2014/main" id="{EAE93A85-D8EA-435A-8889-5D2C2240101D}"/>
                  </a:ext>
                </a:extLst>
              </p:cNvPr>
              <p:cNvGrpSpPr/>
              <p:nvPr/>
            </p:nvGrpSpPr>
            <p:grpSpPr>
              <a:xfrm>
                <a:off x="1115616" y="2820132"/>
                <a:ext cx="6628840" cy="523220"/>
                <a:chOff x="1115616" y="2820132"/>
                <a:chExt cx="6628840" cy="523220"/>
              </a:xfrm>
            </p:grpSpPr>
            <p:sp>
              <p:nvSpPr>
                <p:cNvPr id="29" name="Прямоугольник 28"/>
                <p:cNvSpPr/>
                <p:nvPr/>
              </p:nvSpPr>
              <p:spPr>
                <a:xfrm>
                  <a:off x="1115616" y="2952985"/>
                  <a:ext cx="5549273" cy="261610"/>
                </a:xfrm>
                <a:prstGeom prst="rect">
                  <a:avLst/>
                </a:prstGeom>
                <a:solidFill>
                  <a:srgbClr val="036B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ru-RU" sz="1050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Критерий 2. Комфортность условий предоставления услуг </a:t>
                  </a:r>
                </a:p>
              </p:txBody>
            </p:sp>
            <p:grpSp>
              <p:nvGrpSpPr>
                <p:cNvPr id="2" name="Группа 1">
                  <a:extLst>
                    <a:ext uri="{FF2B5EF4-FFF2-40B4-BE49-F238E27FC236}">
                      <a16:creationId xmlns:a16="http://schemas.microsoft.com/office/drawing/2014/main" id="{0D223E3C-DD0A-4FB8-A452-20328253070E}"/>
                    </a:ext>
                  </a:extLst>
                </p:cNvPr>
                <p:cNvGrpSpPr/>
                <p:nvPr/>
              </p:nvGrpSpPr>
              <p:grpSpPr>
                <a:xfrm>
                  <a:off x="6436472" y="2820132"/>
                  <a:ext cx="1307984" cy="523220"/>
                  <a:chOff x="5580112" y="2836827"/>
                  <a:chExt cx="1307984" cy="523220"/>
                </a:xfrm>
              </p:grpSpPr>
              <p:sp>
                <p:nvSpPr>
                  <p:cNvPr id="25" name="Прямоугольник 24">
                    <a:extLst>
                      <a:ext uri="{FF2B5EF4-FFF2-40B4-BE49-F238E27FC236}">
                        <a16:creationId xmlns:a16="http://schemas.microsoft.com/office/drawing/2014/main" id="{93CA5870-BB64-42EB-9EAC-CA9FB580B63F}"/>
                      </a:ext>
                    </a:extLst>
                  </p:cNvPr>
                  <p:cNvSpPr/>
                  <p:nvPr/>
                </p:nvSpPr>
                <p:spPr>
                  <a:xfrm flipV="1">
                    <a:off x="5580112" y="2881810"/>
                    <a:ext cx="1307984" cy="433254"/>
                  </a:xfrm>
                  <a:prstGeom prst="rect">
                    <a:avLst/>
                  </a:prstGeom>
                  <a:solidFill>
                    <a:srgbClr val="036B9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dirty="0"/>
                  </a:p>
                </p:txBody>
              </p:sp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5663275" y="2836827"/>
                    <a:ext cx="1141659" cy="523220"/>
                  </a:xfrm>
                  <a:prstGeom prst="rect">
                    <a:avLst/>
                  </a:prstGeom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ru-RU" sz="2800" dirty="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t>97,37</a:t>
                    </a:r>
                  </a:p>
                </p:txBody>
              </p:sp>
            </p:grpSp>
          </p:grpSp>
          <p:grpSp>
            <p:nvGrpSpPr>
              <p:cNvPr id="7" name="Группа 6">
                <a:extLst>
                  <a:ext uri="{FF2B5EF4-FFF2-40B4-BE49-F238E27FC236}">
                    <a16:creationId xmlns:a16="http://schemas.microsoft.com/office/drawing/2014/main" id="{B89809D5-AA03-4BD2-BBC5-998F2562C3CB}"/>
                  </a:ext>
                </a:extLst>
              </p:cNvPr>
              <p:cNvGrpSpPr/>
              <p:nvPr/>
            </p:nvGrpSpPr>
            <p:grpSpPr>
              <a:xfrm>
                <a:off x="1115617" y="3390143"/>
                <a:ext cx="5320855" cy="523220"/>
                <a:chOff x="1115617" y="3390143"/>
                <a:chExt cx="5320855" cy="523220"/>
              </a:xfrm>
            </p:grpSpPr>
            <p:sp>
              <p:nvSpPr>
                <p:cNvPr id="30" name="Прямоугольник 29"/>
                <p:cNvSpPr/>
                <p:nvPr/>
              </p:nvSpPr>
              <p:spPr>
                <a:xfrm>
                  <a:off x="1115617" y="3518400"/>
                  <a:ext cx="4794310" cy="261610"/>
                </a:xfrm>
                <a:prstGeom prst="rect">
                  <a:avLst/>
                </a:prstGeom>
                <a:solidFill>
                  <a:srgbClr val="036B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ru-RU" sz="1050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Критерий 3. Доступность услуг для инвалидов </a:t>
                  </a:r>
                </a:p>
              </p:txBody>
            </p:sp>
            <p:grpSp>
              <p:nvGrpSpPr>
                <p:cNvPr id="39" name="Группа 38">
                  <a:extLst>
                    <a:ext uri="{FF2B5EF4-FFF2-40B4-BE49-F238E27FC236}">
                      <a16:creationId xmlns:a16="http://schemas.microsoft.com/office/drawing/2014/main" id="{DFF6E49F-0F4A-453C-877B-588505F890B7}"/>
                    </a:ext>
                  </a:extLst>
                </p:cNvPr>
                <p:cNvGrpSpPr/>
                <p:nvPr/>
              </p:nvGrpSpPr>
              <p:grpSpPr>
                <a:xfrm>
                  <a:off x="5128488" y="3390143"/>
                  <a:ext cx="1307984" cy="523220"/>
                  <a:chOff x="5580112" y="2836827"/>
                  <a:chExt cx="1307984" cy="523220"/>
                </a:xfrm>
              </p:grpSpPr>
              <p:sp>
                <p:nvSpPr>
                  <p:cNvPr id="40" name="Прямоугольник 39">
                    <a:extLst>
                      <a:ext uri="{FF2B5EF4-FFF2-40B4-BE49-F238E27FC236}">
                        <a16:creationId xmlns:a16="http://schemas.microsoft.com/office/drawing/2014/main" id="{E8DD76EC-2219-4B97-993B-4605BEF12D02}"/>
                      </a:ext>
                    </a:extLst>
                  </p:cNvPr>
                  <p:cNvSpPr/>
                  <p:nvPr/>
                </p:nvSpPr>
                <p:spPr>
                  <a:xfrm flipV="1">
                    <a:off x="5580112" y="2881810"/>
                    <a:ext cx="1307984" cy="433254"/>
                  </a:xfrm>
                  <a:prstGeom prst="rect">
                    <a:avLst/>
                  </a:prstGeom>
                  <a:solidFill>
                    <a:srgbClr val="036B9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dirty="0"/>
                  </a:p>
                </p:txBody>
              </p:sp>
              <p:sp>
                <p:nvSpPr>
                  <p:cNvPr id="41" name="TextBox 40">
                    <a:extLst>
                      <a:ext uri="{FF2B5EF4-FFF2-40B4-BE49-F238E27FC236}">
                        <a16:creationId xmlns:a16="http://schemas.microsoft.com/office/drawing/2014/main" id="{39884ECD-5BA3-4450-9950-1FDEB8D2E2FB}"/>
                      </a:ext>
                    </a:extLst>
                  </p:cNvPr>
                  <p:cNvSpPr txBox="1"/>
                  <p:nvPr/>
                </p:nvSpPr>
                <p:spPr>
                  <a:xfrm>
                    <a:off x="5663275" y="2836827"/>
                    <a:ext cx="1167307" cy="523220"/>
                  </a:xfrm>
                  <a:prstGeom prst="rect">
                    <a:avLst/>
                  </a:prstGeom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800" dirty="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t>74,26</a:t>
                    </a:r>
                    <a:endParaRPr lang="ru-RU" sz="2800" dirty="0">
                      <a:solidFill>
                        <a:schemeClr val="bg1"/>
                      </a:solidFill>
                      <a:latin typeface="Montserrat" panose="00000500000000000000" pitchFamily="2" charset="-52"/>
                    </a:endParaRPr>
                  </a:p>
                </p:txBody>
              </p:sp>
            </p:grpSp>
          </p:grpSp>
          <p:grpSp>
            <p:nvGrpSpPr>
              <p:cNvPr id="8" name="Группа 7">
                <a:extLst>
                  <a:ext uri="{FF2B5EF4-FFF2-40B4-BE49-F238E27FC236}">
                    <a16:creationId xmlns:a16="http://schemas.microsoft.com/office/drawing/2014/main" id="{ACA2E01E-F5F2-441E-B6B4-F37A2D9B3725}"/>
                  </a:ext>
                </a:extLst>
              </p:cNvPr>
              <p:cNvGrpSpPr/>
              <p:nvPr/>
            </p:nvGrpSpPr>
            <p:grpSpPr>
              <a:xfrm>
                <a:off x="1115616" y="3958346"/>
                <a:ext cx="7068336" cy="523220"/>
                <a:chOff x="1115616" y="3958346"/>
                <a:chExt cx="7068336" cy="523220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1115616" y="4083815"/>
                  <a:ext cx="6120680" cy="261610"/>
                </a:xfrm>
                <a:prstGeom prst="rect">
                  <a:avLst/>
                </a:prstGeom>
                <a:solidFill>
                  <a:srgbClr val="036B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ru-RU" sz="1050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Критерий 4. Доброжелательность, вежливость работников организации </a:t>
                  </a:r>
                </a:p>
              </p:txBody>
            </p:sp>
            <p:grpSp>
              <p:nvGrpSpPr>
                <p:cNvPr id="42" name="Группа 41">
                  <a:extLst>
                    <a:ext uri="{FF2B5EF4-FFF2-40B4-BE49-F238E27FC236}">
                      <a16:creationId xmlns:a16="http://schemas.microsoft.com/office/drawing/2014/main" id="{A291E3BA-9D58-4CEB-AE92-345A74A7B8B6}"/>
                    </a:ext>
                  </a:extLst>
                </p:cNvPr>
                <p:cNvGrpSpPr/>
                <p:nvPr/>
              </p:nvGrpSpPr>
              <p:grpSpPr>
                <a:xfrm>
                  <a:off x="6875968" y="3958346"/>
                  <a:ext cx="1307984" cy="523220"/>
                  <a:chOff x="5580112" y="2836827"/>
                  <a:chExt cx="1307984" cy="523220"/>
                </a:xfrm>
              </p:grpSpPr>
              <p:sp>
                <p:nvSpPr>
                  <p:cNvPr id="43" name="Прямоугольник 42">
                    <a:extLst>
                      <a:ext uri="{FF2B5EF4-FFF2-40B4-BE49-F238E27FC236}">
                        <a16:creationId xmlns:a16="http://schemas.microsoft.com/office/drawing/2014/main" id="{0B60B5F8-5C36-44A8-87D9-6531BC59FE97}"/>
                      </a:ext>
                    </a:extLst>
                  </p:cNvPr>
                  <p:cNvSpPr/>
                  <p:nvPr/>
                </p:nvSpPr>
                <p:spPr>
                  <a:xfrm flipV="1">
                    <a:off x="5580112" y="2881810"/>
                    <a:ext cx="1307984" cy="433254"/>
                  </a:xfrm>
                  <a:prstGeom prst="rect">
                    <a:avLst/>
                  </a:prstGeom>
                  <a:solidFill>
                    <a:srgbClr val="036B9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dirty="0"/>
                  </a:p>
                </p:txBody>
              </p:sp>
              <p:sp>
                <p:nvSpPr>
                  <p:cNvPr id="44" name="TextBox 43">
                    <a:extLst>
                      <a:ext uri="{FF2B5EF4-FFF2-40B4-BE49-F238E27FC236}">
                        <a16:creationId xmlns:a16="http://schemas.microsoft.com/office/drawing/2014/main" id="{BE88558B-C587-43B9-A1AB-0EA978F5430C}"/>
                      </a:ext>
                    </a:extLst>
                  </p:cNvPr>
                  <p:cNvSpPr txBox="1"/>
                  <p:nvPr/>
                </p:nvSpPr>
                <p:spPr>
                  <a:xfrm>
                    <a:off x="5663275" y="2836827"/>
                    <a:ext cx="1173719" cy="523220"/>
                  </a:xfrm>
                  <a:prstGeom prst="rect">
                    <a:avLst/>
                  </a:prstGeom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800" dirty="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t>98,28</a:t>
                    </a:r>
                    <a:endParaRPr lang="ru-RU" sz="2800" dirty="0">
                      <a:solidFill>
                        <a:schemeClr val="bg1"/>
                      </a:solidFill>
                      <a:latin typeface="Montserrat" panose="00000500000000000000" pitchFamily="2" charset="-52"/>
                    </a:endParaRPr>
                  </a:p>
                </p:txBody>
              </p:sp>
            </p:grpSp>
          </p:grpSp>
          <p:grpSp>
            <p:nvGrpSpPr>
              <p:cNvPr id="11" name="Группа 10">
                <a:extLst>
                  <a:ext uri="{FF2B5EF4-FFF2-40B4-BE49-F238E27FC236}">
                    <a16:creationId xmlns:a16="http://schemas.microsoft.com/office/drawing/2014/main" id="{769CCDD5-959E-4B18-A0FF-4D2BE9A46769}"/>
                  </a:ext>
                </a:extLst>
              </p:cNvPr>
              <p:cNvGrpSpPr/>
              <p:nvPr/>
            </p:nvGrpSpPr>
            <p:grpSpPr>
              <a:xfrm>
                <a:off x="1115616" y="4523768"/>
                <a:ext cx="6203265" cy="523220"/>
                <a:chOff x="1115616" y="4523768"/>
                <a:chExt cx="6203265" cy="523220"/>
              </a:xfrm>
            </p:grpSpPr>
            <p:sp>
              <p:nvSpPr>
                <p:cNvPr id="27" name="Прямоугольник 26"/>
                <p:cNvSpPr/>
                <p:nvPr/>
              </p:nvSpPr>
              <p:spPr>
                <a:xfrm>
                  <a:off x="1115616" y="4649230"/>
                  <a:ext cx="5725179" cy="261610"/>
                </a:xfrm>
                <a:prstGeom prst="rect">
                  <a:avLst/>
                </a:prstGeom>
                <a:solidFill>
                  <a:srgbClr val="036B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ru-RU" sz="1050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Критерий 5. Удовлетворенность условиями оказания услуг </a:t>
                  </a:r>
                </a:p>
              </p:txBody>
            </p:sp>
            <p:grpSp>
              <p:nvGrpSpPr>
                <p:cNvPr id="45" name="Группа 44">
                  <a:extLst>
                    <a:ext uri="{FF2B5EF4-FFF2-40B4-BE49-F238E27FC236}">
                      <a16:creationId xmlns:a16="http://schemas.microsoft.com/office/drawing/2014/main" id="{8F39EFFA-A53E-44BE-B588-C8E41BB5E1B5}"/>
                    </a:ext>
                  </a:extLst>
                </p:cNvPr>
                <p:cNvGrpSpPr/>
                <p:nvPr/>
              </p:nvGrpSpPr>
              <p:grpSpPr>
                <a:xfrm>
                  <a:off x="6010897" y="4523768"/>
                  <a:ext cx="1307984" cy="523220"/>
                  <a:chOff x="5580112" y="2836827"/>
                  <a:chExt cx="1307984" cy="523220"/>
                </a:xfrm>
              </p:grpSpPr>
              <p:sp>
                <p:nvSpPr>
                  <p:cNvPr id="46" name="Прямоугольник 45">
                    <a:extLst>
                      <a:ext uri="{FF2B5EF4-FFF2-40B4-BE49-F238E27FC236}">
                        <a16:creationId xmlns:a16="http://schemas.microsoft.com/office/drawing/2014/main" id="{D8612EA6-0C4D-4E6A-B10A-5B4957FD864C}"/>
                      </a:ext>
                    </a:extLst>
                  </p:cNvPr>
                  <p:cNvSpPr/>
                  <p:nvPr/>
                </p:nvSpPr>
                <p:spPr>
                  <a:xfrm flipV="1">
                    <a:off x="5580112" y="2881810"/>
                    <a:ext cx="1307984" cy="433254"/>
                  </a:xfrm>
                  <a:prstGeom prst="rect">
                    <a:avLst/>
                  </a:prstGeom>
                  <a:solidFill>
                    <a:srgbClr val="036B9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dirty="0"/>
                  </a:p>
                </p:txBody>
              </p:sp>
              <p:sp>
                <p:nvSpPr>
                  <p:cNvPr id="47" name="TextBox 46">
                    <a:extLst>
                      <a:ext uri="{FF2B5EF4-FFF2-40B4-BE49-F238E27FC236}">
                        <a16:creationId xmlns:a16="http://schemas.microsoft.com/office/drawing/2014/main" id="{F314DC35-AB75-47A0-A4F2-E44442C6FDA5}"/>
                      </a:ext>
                    </a:extLst>
                  </p:cNvPr>
                  <p:cNvSpPr txBox="1"/>
                  <p:nvPr/>
                </p:nvSpPr>
                <p:spPr>
                  <a:xfrm>
                    <a:off x="5663275" y="2836827"/>
                    <a:ext cx="1164101" cy="523220"/>
                  </a:xfrm>
                  <a:prstGeom prst="rect">
                    <a:avLst/>
                  </a:prstGeom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800" dirty="0">
                        <a:solidFill>
                          <a:schemeClr val="bg1"/>
                        </a:solidFill>
                        <a:latin typeface="Montserrat" panose="00000500000000000000" pitchFamily="2" charset="-52"/>
                      </a:rPr>
                      <a:t>96,79</a:t>
                    </a:r>
                    <a:endParaRPr lang="ru-RU" sz="2800" dirty="0">
                      <a:solidFill>
                        <a:schemeClr val="bg1"/>
                      </a:solidFill>
                      <a:latin typeface="Montserrat" panose="00000500000000000000" pitchFamily="2" charset="-52"/>
                    </a:endParaRPr>
                  </a:p>
                </p:txBody>
              </p:sp>
            </p:grpSp>
          </p:grpSp>
        </p:grpSp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id="{DC72C6C8-69ED-4B53-80AC-4A563CD5C8DD}"/>
                </a:ext>
              </a:extLst>
            </p:cNvPr>
            <p:cNvGrpSpPr/>
            <p:nvPr/>
          </p:nvGrpSpPr>
          <p:grpSpPr>
            <a:xfrm>
              <a:off x="157156" y="-188547"/>
              <a:ext cx="8829689" cy="504057"/>
              <a:chOff x="137085" y="101537"/>
              <a:chExt cx="8829689" cy="504057"/>
            </a:xfrm>
          </p:grpSpPr>
          <p:sp>
            <p:nvSpPr>
              <p:cNvPr id="36" name="Прямоугольник 35">
                <a:extLst>
                  <a:ext uri="{FF2B5EF4-FFF2-40B4-BE49-F238E27FC236}">
                    <a16:creationId xmlns:a16="http://schemas.microsoft.com/office/drawing/2014/main" id="{C4449FC4-E833-40B6-A4AD-254DD7F625BB}"/>
                  </a:ext>
                </a:extLst>
              </p:cNvPr>
              <p:cNvSpPr/>
              <p:nvPr/>
            </p:nvSpPr>
            <p:spPr>
              <a:xfrm>
                <a:off x="137085" y="101537"/>
                <a:ext cx="8829689" cy="504057"/>
              </a:xfrm>
              <a:prstGeom prst="rect">
                <a:avLst/>
              </a:prstGeom>
              <a:solidFill>
                <a:srgbClr val="036B9D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79902074-CDA3-478C-9A20-75C893435C0E}"/>
                  </a:ext>
                </a:extLst>
              </p:cNvPr>
              <p:cNvSpPr txBox="1"/>
              <p:nvPr/>
            </p:nvSpPr>
            <p:spPr>
              <a:xfrm>
                <a:off x="280328" y="185441"/>
                <a:ext cx="8583346" cy="3416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Средние баллы по ОО за НОКО-2022 в целом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19570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Город со сплошной заливкой">
            <a:extLst>
              <a:ext uri="{FF2B5EF4-FFF2-40B4-BE49-F238E27FC236}">
                <a16:creationId xmlns:a16="http://schemas.microsoft.com/office/drawing/2014/main" id="{C5CBA30C-7423-4E78-B9C1-D9425BE592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96709" y="523220"/>
            <a:ext cx="4777680" cy="4777680"/>
          </a:xfrm>
          <a:prstGeom prst="rect">
            <a:avLst/>
          </a:prstGeom>
        </p:spPr>
      </p:pic>
      <p:pic>
        <p:nvPicPr>
          <p:cNvPr id="3" name="Рисунок 2" descr="Город со сплошной заливкой">
            <a:extLst>
              <a:ext uri="{FF2B5EF4-FFF2-40B4-BE49-F238E27FC236}">
                <a16:creationId xmlns:a16="http://schemas.microsoft.com/office/drawing/2014/main" id="{881D40DC-7D19-46E3-8CB7-39F36E035A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23220"/>
            <a:ext cx="4777680" cy="4777680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421198"/>
              </p:ext>
            </p:extLst>
          </p:nvPr>
        </p:nvGraphicFramePr>
        <p:xfrm>
          <a:off x="1860522" y="828262"/>
          <a:ext cx="5422956" cy="4161689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74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6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7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154">
                <a:tc>
                  <a:txBody>
                    <a:bodyPr/>
                    <a:lstStyle/>
                    <a:p>
                      <a:pPr algn="ctr"/>
                      <a:r>
                        <a:rPr lang="ru-RU" sz="8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Рейтинг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МО/ГО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Кол-во организаций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Итоговый балл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Каменск-Уральский городской округ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57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98,88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Город Нижний Тагил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98,82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Новоуральский городской округ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97,38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827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Муниципальное образование "город Екатеринбург"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354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96,35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Городской округ Сухой Лог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95,81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Полевской городской округ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95,76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Камышловский городской округ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95,66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Городской округ Верх-Нейвинский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95,63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71096863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Городской округ Ревда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95,62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6B9D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2496693"/>
                  </a:ext>
                </a:extLst>
              </a:tr>
              <a:tr h="375412"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Арамильский городской округ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-52"/>
                          <a:ea typeface="+mn-ea"/>
                          <a:cs typeface="+mn-cs"/>
                        </a:rPr>
                        <a:t>95,49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9745113"/>
                  </a:ext>
                </a:extLst>
              </a:tr>
            </a:tbl>
          </a:graphicData>
        </a:graphic>
      </p:graphicFrame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7CB6D646-C55A-4D6D-B1F3-40497B77962B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EFB9DF07-7A59-4A10-BF5F-023B6CABC39F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FA7EB50-10F8-4615-ACC7-785543AD425A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Рейтинг муниципальных образований (первые 10 МО)</a:t>
              </a:r>
              <a:endParaRPr lang="ru-RU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459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876DF179-212E-4190-8A5C-2B6B357DC938}"/>
              </a:ext>
            </a:extLst>
          </p:cNvPr>
          <p:cNvSpPr/>
          <p:nvPr/>
        </p:nvSpPr>
        <p:spPr>
          <a:xfrm>
            <a:off x="575783" y="3815086"/>
            <a:ext cx="820183" cy="82018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53208" y="782583"/>
            <a:ext cx="54375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Montserrat" panose="00000500000000000000" pitchFamily="2" charset="-52"/>
              </a:rPr>
              <a:t>ОО, набравшие наибольшее количество баллов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7D723A6-B51B-4810-BBCD-587F1C16B0D6}"/>
              </a:ext>
            </a:extLst>
          </p:cNvPr>
          <p:cNvSpPr/>
          <p:nvPr/>
        </p:nvSpPr>
        <p:spPr>
          <a:xfrm>
            <a:off x="251520" y="852477"/>
            <a:ext cx="1152128" cy="115212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0BD84DF-B961-4645-8AAE-E489825FB651}"/>
              </a:ext>
            </a:extLst>
          </p:cNvPr>
          <p:cNvSpPr/>
          <p:nvPr/>
        </p:nvSpPr>
        <p:spPr>
          <a:xfrm>
            <a:off x="1147428" y="2098359"/>
            <a:ext cx="512440" cy="51244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213DC0D-7780-4FD8-9E98-691F1F7E7F2D}"/>
              </a:ext>
            </a:extLst>
          </p:cNvPr>
          <p:cNvSpPr/>
          <p:nvPr/>
        </p:nvSpPr>
        <p:spPr>
          <a:xfrm>
            <a:off x="1636296" y="920201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CDC35424-410D-454D-BE71-E7D8539A033E}"/>
              </a:ext>
            </a:extLst>
          </p:cNvPr>
          <p:cNvSpPr/>
          <p:nvPr/>
        </p:nvSpPr>
        <p:spPr>
          <a:xfrm>
            <a:off x="1907704" y="1707654"/>
            <a:ext cx="1512168" cy="151216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95C35C4-B9E8-412C-A714-A3BD4ABD0781}"/>
              </a:ext>
            </a:extLst>
          </p:cNvPr>
          <p:cNvSpPr/>
          <p:nvPr/>
        </p:nvSpPr>
        <p:spPr>
          <a:xfrm>
            <a:off x="3624182" y="1092925"/>
            <a:ext cx="599492" cy="59949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525C126-2C4B-4175-95D7-85A61E377CD2}"/>
              </a:ext>
            </a:extLst>
          </p:cNvPr>
          <p:cNvSpPr/>
          <p:nvPr/>
        </p:nvSpPr>
        <p:spPr>
          <a:xfrm>
            <a:off x="1258585" y="3015449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9C30119-86C3-4370-A7B4-8B602F176401}"/>
              </a:ext>
            </a:extLst>
          </p:cNvPr>
          <p:cNvSpPr/>
          <p:nvPr/>
        </p:nvSpPr>
        <p:spPr>
          <a:xfrm>
            <a:off x="4024543" y="3595637"/>
            <a:ext cx="512440" cy="51244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F6199E1-1909-4AFC-93F1-7E63397FC7EF}"/>
              </a:ext>
            </a:extLst>
          </p:cNvPr>
          <p:cNvSpPr/>
          <p:nvPr/>
        </p:nvSpPr>
        <p:spPr>
          <a:xfrm>
            <a:off x="3667708" y="2772459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944B8C5-82F9-4BA1-B75D-1052E7675F68}"/>
              </a:ext>
            </a:extLst>
          </p:cNvPr>
          <p:cNvSpPr/>
          <p:nvPr/>
        </p:nvSpPr>
        <p:spPr>
          <a:xfrm>
            <a:off x="2459478" y="3721844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3F17D57-C8DE-413A-9726-B4941FE91425}"/>
              </a:ext>
            </a:extLst>
          </p:cNvPr>
          <p:cNvSpPr/>
          <p:nvPr/>
        </p:nvSpPr>
        <p:spPr>
          <a:xfrm>
            <a:off x="4787553" y="3843888"/>
            <a:ext cx="1152128" cy="115212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12FD806-83B1-49C5-8B58-697260472EEA}"/>
              </a:ext>
            </a:extLst>
          </p:cNvPr>
          <p:cNvSpPr/>
          <p:nvPr/>
        </p:nvSpPr>
        <p:spPr>
          <a:xfrm>
            <a:off x="6937862" y="791910"/>
            <a:ext cx="993894" cy="993894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4727F237-309E-42EB-B700-F6079F332FB7}"/>
              </a:ext>
            </a:extLst>
          </p:cNvPr>
          <p:cNvSpPr/>
          <p:nvPr/>
        </p:nvSpPr>
        <p:spPr>
          <a:xfrm>
            <a:off x="6069104" y="935370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3D04922D-CEAF-4A58-B576-AC2520221219}"/>
              </a:ext>
            </a:extLst>
          </p:cNvPr>
          <p:cNvSpPr/>
          <p:nvPr/>
        </p:nvSpPr>
        <p:spPr>
          <a:xfrm>
            <a:off x="5095409" y="1815666"/>
            <a:ext cx="1512168" cy="151216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A77AA20-49A2-47D4-80DE-6B087E8DFCE6}"/>
              </a:ext>
            </a:extLst>
          </p:cNvPr>
          <p:cNvSpPr/>
          <p:nvPr/>
        </p:nvSpPr>
        <p:spPr>
          <a:xfrm>
            <a:off x="8255894" y="612487"/>
            <a:ext cx="599492" cy="59949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B049DFD2-ECA7-4353-A600-CCE937C93B07}"/>
              </a:ext>
            </a:extLst>
          </p:cNvPr>
          <p:cNvSpPr/>
          <p:nvPr/>
        </p:nvSpPr>
        <p:spPr>
          <a:xfrm>
            <a:off x="7815694" y="3825162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5FFCA6D8-FD71-4B4E-8684-0212AD619C7A}"/>
              </a:ext>
            </a:extLst>
          </p:cNvPr>
          <p:cNvSpPr/>
          <p:nvPr/>
        </p:nvSpPr>
        <p:spPr>
          <a:xfrm>
            <a:off x="7991712" y="1931363"/>
            <a:ext cx="512440" cy="51244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203F057E-0ED5-4ECF-A357-D80C1EBA25C8}"/>
              </a:ext>
            </a:extLst>
          </p:cNvPr>
          <p:cNvSpPr/>
          <p:nvPr/>
        </p:nvSpPr>
        <p:spPr>
          <a:xfrm>
            <a:off x="7434809" y="2654427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7EB38BD4-3F0C-4BE8-8DB9-4D8DC948DE82}"/>
              </a:ext>
            </a:extLst>
          </p:cNvPr>
          <p:cNvSpPr/>
          <p:nvPr/>
        </p:nvSpPr>
        <p:spPr>
          <a:xfrm>
            <a:off x="6892286" y="3737013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14A605F7-945F-405F-885E-3A1131945709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F31CA89D-517E-4531-818F-B6A0EFFF22E6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E1A6E69-0287-4D4F-A4B1-9591E218AC0F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Общий итоговый рейтинг образовательных организаций</a:t>
              </a:r>
            </a:p>
          </p:txBody>
        </p:sp>
      </p:grpSp>
      <p:graphicFrame>
        <p:nvGraphicFramePr>
          <p:cNvPr id="34" name="Диаграмма 33"/>
          <p:cNvGraphicFramePr>
            <a:graphicFrameLocks/>
          </p:cNvGraphicFramePr>
          <p:nvPr>
            <p:extLst/>
          </p:nvPr>
        </p:nvGraphicFramePr>
        <p:xfrm>
          <a:off x="161596" y="1256839"/>
          <a:ext cx="8575059" cy="3589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30263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876DF179-212E-4190-8A5C-2B6B357DC938}"/>
              </a:ext>
            </a:extLst>
          </p:cNvPr>
          <p:cNvSpPr/>
          <p:nvPr/>
        </p:nvSpPr>
        <p:spPr>
          <a:xfrm>
            <a:off x="575783" y="3815086"/>
            <a:ext cx="820183" cy="82018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7D723A6-B51B-4810-BBCD-587F1C16B0D6}"/>
              </a:ext>
            </a:extLst>
          </p:cNvPr>
          <p:cNvSpPr/>
          <p:nvPr/>
        </p:nvSpPr>
        <p:spPr>
          <a:xfrm>
            <a:off x="251520" y="852477"/>
            <a:ext cx="1152128" cy="115212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0BD84DF-B961-4645-8AAE-E489825FB651}"/>
              </a:ext>
            </a:extLst>
          </p:cNvPr>
          <p:cNvSpPr/>
          <p:nvPr/>
        </p:nvSpPr>
        <p:spPr>
          <a:xfrm>
            <a:off x="1147428" y="2098359"/>
            <a:ext cx="512440" cy="51244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213DC0D-7780-4FD8-9E98-691F1F7E7F2D}"/>
              </a:ext>
            </a:extLst>
          </p:cNvPr>
          <p:cNvSpPr/>
          <p:nvPr/>
        </p:nvSpPr>
        <p:spPr>
          <a:xfrm>
            <a:off x="1636296" y="920201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CDC35424-410D-454D-BE71-E7D8539A033E}"/>
              </a:ext>
            </a:extLst>
          </p:cNvPr>
          <p:cNvSpPr/>
          <p:nvPr/>
        </p:nvSpPr>
        <p:spPr>
          <a:xfrm>
            <a:off x="1907704" y="1707654"/>
            <a:ext cx="1512168" cy="151216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95C35C4-B9E8-412C-A714-A3BD4ABD0781}"/>
              </a:ext>
            </a:extLst>
          </p:cNvPr>
          <p:cNvSpPr/>
          <p:nvPr/>
        </p:nvSpPr>
        <p:spPr>
          <a:xfrm>
            <a:off x="3624182" y="1092925"/>
            <a:ext cx="599492" cy="59949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525C126-2C4B-4175-95D7-85A61E377CD2}"/>
              </a:ext>
            </a:extLst>
          </p:cNvPr>
          <p:cNvSpPr/>
          <p:nvPr/>
        </p:nvSpPr>
        <p:spPr>
          <a:xfrm>
            <a:off x="1258585" y="3015449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9C30119-86C3-4370-A7B4-8B602F176401}"/>
              </a:ext>
            </a:extLst>
          </p:cNvPr>
          <p:cNvSpPr/>
          <p:nvPr/>
        </p:nvSpPr>
        <p:spPr>
          <a:xfrm>
            <a:off x="4024543" y="3595637"/>
            <a:ext cx="512440" cy="51244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F6199E1-1909-4AFC-93F1-7E63397FC7EF}"/>
              </a:ext>
            </a:extLst>
          </p:cNvPr>
          <p:cNvSpPr/>
          <p:nvPr/>
        </p:nvSpPr>
        <p:spPr>
          <a:xfrm>
            <a:off x="3667708" y="2772459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944B8C5-82F9-4BA1-B75D-1052E7675F68}"/>
              </a:ext>
            </a:extLst>
          </p:cNvPr>
          <p:cNvSpPr/>
          <p:nvPr/>
        </p:nvSpPr>
        <p:spPr>
          <a:xfrm>
            <a:off x="2459478" y="3721844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3F17D57-C8DE-413A-9726-B4941FE91425}"/>
              </a:ext>
            </a:extLst>
          </p:cNvPr>
          <p:cNvSpPr/>
          <p:nvPr/>
        </p:nvSpPr>
        <p:spPr>
          <a:xfrm>
            <a:off x="4787553" y="3843888"/>
            <a:ext cx="1152128" cy="115212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12FD806-83B1-49C5-8B58-697260472EEA}"/>
              </a:ext>
            </a:extLst>
          </p:cNvPr>
          <p:cNvSpPr/>
          <p:nvPr/>
        </p:nvSpPr>
        <p:spPr>
          <a:xfrm>
            <a:off x="6937862" y="791910"/>
            <a:ext cx="993894" cy="993894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4727F237-309E-42EB-B700-F6079F332FB7}"/>
              </a:ext>
            </a:extLst>
          </p:cNvPr>
          <p:cNvSpPr/>
          <p:nvPr/>
        </p:nvSpPr>
        <p:spPr>
          <a:xfrm>
            <a:off x="6069104" y="935370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3D04922D-CEAF-4A58-B576-AC2520221219}"/>
              </a:ext>
            </a:extLst>
          </p:cNvPr>
          <p:cNvSpPr/>
          <p:nvPr/>
        </p:nvSpPr>
        <p:spPr>
          <a:xfrm>
            <a:off x="5095409" y="1815666"/>
            <a:ext cx="1512168" cy="151216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A77AA20-49A2-47D4-80DE-6B087E8DFCE6}"/>
              </a:ext>
            </a:extLst>
          </p:cNvPr>
          <p:cNvSpPr/>
          <p:nvPr/>
        </p:nvSpPr>
        <p:spPr>
          <a:xfrm>
            <a:off x="8255894" y="612487"/>
            <a:ext cx="599492" cy="59949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B049DFD2-ECA7-4353-A600-CCE937C93B07}"/>
              </a:ext>
            </a:extLst>
          </p:cNvPr>
          <p:cNvSpPr/>
          <p:nvPr/>
        </p:nvSpPr>
        <p:spPr>
          <a:xfrm>
            <a:off x="7815694" y="3825162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5FFCA6D8-FD71-4B4E-8684-0212AD619C7A}"/>
              </a:ext>
            </a:extLst>
          </p:cNvPr>
          <p:cNvSpPr/>
          <p:nvPr/>
        </p:nvSpPr>
        <p:spPr>
          <a:xfrm>
            <a:off x="7991712" y="1931363"/>
            <a:ext cx="512440" cy="51244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203F057E-0ED5-4ECF-A357-D80C1EBA25C8}"/>
              </a:ext>
            </a:extLst>
          </p:cNvPr>
          <p:cNvSpPr/>
          <p:nvPr/>
        </p:nvSpPr>
        <p:spPr>
          <a:xfrm>
            <a:off x="7434809" y="2654427"/>
            <a:ext cx="380885" cy="380885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7EB38BD4-3F0C-4BE8-8DB9-4D8DC948DE82}"/>
              </a:ext>
            </a:extLst>
          </p:cNvPr>
          <p:cNvSpPr/>
          <p:nvPr/>
        </p:nvSpPr>
        <p:spPr>
          <a:xfrm>
            <a:off x="6892286" y="3737013"/>
            <a:ext cx="408620" cy="40862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3D2A3F6A-B7BE-4703-86AE-52428589C0F0}"/>
              </a:ext>
            </a:extLst>
          </p:cNvPr>
          <p:cNvGraphicFramePr/>
          <p:nvPr>
            <p:extLst/>
          </p:nvPr>
        </p:nvGraphicFramePr>
        <p:xfrm>
          <a:off x="157156" y="875102"/>
          <a:ext cx="8829689" cy="42806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D19F76F1-483D-4515-A4C0-668E10E83259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DA240645-A0C3-475D-BE34-7AD07892BEB1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A5681B8-468B-4634-95A1-BE92626D1158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Общий итоговый рейтинг образовательных организаций</a:t>
              </a:r>
            </a:p>
          </p:txBody>
        </p:sp>
      </p:grp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047F627A-CEE8-42BF-B07F-2B008C0268FA}"/>
              </a:ext>
            </a:extLst>
          </p:cNvPr>
          <p:cNvSpPr/>
          <p:nvPr/>
        </p:nvSpPr>
        <p:spPr>
          <a:xfrm>
            <a:off x="1853208" y="770807"/>
            <a:ext cx="54375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Montserrat" panose="00000500000000000000" pitchFamily="2" charset="-52"/>
              </a:rPr>
              <a:t>ОО, набравшие наименьшее количество баллов</a:t>
            </a:r>
          </a:p>
        </p:txBody>
      </p:sp>
    </p:spTree>
    <p:extLst>
      <p:ext uri="{BB962C8B-B14F-4D97-AF65-F5344CB8AC3E}">
        <p14:creationId xmlns:p14="http://schemas.microsoft.com/office/powerpoint/2010/main" val="1818100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Шрифт Брайля со сплошной заливкой">
            <a:extLst>
              <a:ext uri="{FF2B5EF4-FFF2-40B4-BE49-F238E27FC236}">
                <a16:creationId xmlns:a16="http://schemas.microsoft.com/office/drawing/2014/main" id="{23F233BB-4BF6-4878-BE5A-C11029B311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63753">
            <a:off x="-2671281" y="-1619806"/>
            <a:ext cx="8957964" cy="8957964"/>
          </a:xfrm>
          <a:prstGeom prst="rect">
            <a:avLst/>
          </a:prstGeom>
        </p:spPr>
      </p:pic>
      <p:pic>
        <p:nvPicPr>
          <p:cNvPr id="9" name="Рисунок 8" descr="Шрифт Брайля со сплошной заливкой">
            <a:extLst>
              <a:ext uri="{FF2B5EF4-FFF2-40B4-BE49-F238E27FC236}">
                <a16:creationId xmlns:a16="http://schemas.microsoft.com/office/drawing/2014/main" id="{2B7BBF86-9AB1-4F07-A146-FAE002F0B4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63753">
            <a:off x="2825765" y="-1619807"/>
            <a:ext cx="8957964" cy="8957964"/>
          </a:xfrm>
          <a:prstGeom prst="rect">
            <a:avLst/>
          </a:prstGeom>
        </p:spPr>
      </p:pic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5ED6AB-281F-4032-8D27-BA19325E994E}"/>
              </a:ext>
            </a:extLst>
          </p:cNvPr>
          <p:cNvGrpSpPr/>
          <p:nvPr/>
        </p:nvGrpSpPr>
        <p:grpSpPr>
          <a:xfrm>
            <a:off x="157156" y="221274"/>
            <a:ext cx="8829689" cy="590931"/>
            <a:chOff x="157156" y="221274"/>
            <a:chExt cx="8829689" cy="590931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B1731ACE-63D1-4DC9-8EE4-C9EB2B615510}"/>
                </a:ext>
              </a:extLst>
            </p:cNvPr>
            <p:cNvSpPr/>
            <p:nvPr/>
          </p:nvSpPr>
          <p:spPr>
            <a:xfrm>
              <a:off x="157156" y="264712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73300F2-018A-4B10-A202-20A6DF2BE696}"/>
                </a:ext>
              </a:extLst>
            </p:cNvPr>
            <p:cNvSpPr txBox="1"/>
            <p:nvPr/>
          </p:nvSpPr>
          <p:spPr>
            <a:xfrm>
              <a:off x="300399" y="221274"/>
              <a:ext cx="8583346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Значение </a:t>
              </a: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показателей в соответствии с градацией на </a:t>
              </a:r>
              <a:r>
                <a:rPr lang="ru-RU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сайте </a:t>
              </a: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bus.gov.ru</a:t>
              </a:r>
            </a:p>
          </p:txBody>
        </p:sp>
      </p:grp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8D3040C2-864A-4173-8D7D-50F430A18F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5755499"/>
              </p:ext>
            </p:extLst>
          </p:nvPr>
        </p:nvGraphicFramePr>
        <p:xfrm>
          <a:off x="157156" y="1305207"/>
          <a:ext cx="8829688" cy="3298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184714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3E1AE30A-6C17-44F2-8803-C2981B1808A6}"/>
              </a:ext>
            </a:extLst>
          </p:cNvPr>
          <p:cNvSpPr/>
          <p:nvPr/>
        </p:nvSpPr>
        <p:spPr>
          <a:xfrm rot="1930234">
            <a:off x="7400395" y="2691007"/>
            <a:ext cx="258160" cy="3256741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E37C1131-6F50-436C-9F8B-A72C79C9C3C5}"/>
              </a:ext>
            </a:extLst>
          </p:cNvPr>
          <p:cNvSpPr/>
          <p:nvPr/>
        </p:nvSpPr>
        <p:spPr>
          <a:xfrm rot="1930234">
            <a:off x="2298749" y="1027794"/>
            <a:ext cx="216024" cy="447571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D3CC43FA-A0C2-4D9F-BAC7-52E5F5C8D6DC}"/>
              </a:ext>
            </a:extLst>
          </p:cNvPr>
          <p:cNvSpPr/>
          <p:nvPr/>
        </p:nvSpPr>
        <p:spPr>
          <a:xfrm rot="1930234">
            <a:off x="3482900" y="2473259"/>
            <a:ext cx="286981" cy="2724286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E53E9436-5C31-4FDB-B535-D04C9B0DE4A2}"/>
              </a:ext>
            </a:extLst>
          </p:cNvPr>
          <p:cNvSpPr/>
          <p:nvPr/>
        </p:nvSpPr>
        <p:spPr>
          <a:xfrm rot="1930234">
            <a:off x="4166993" y="802988"/>
            <a:ext cx="174761" cy="121017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DEAFC055-F493-4590-8EE4-EF3127F515C6}"/>
              </a:ext>
            </a:extLst>
          </p:cNvPr>
          <p:cNvSpPr/>
          <p:nvPr/>
        </p:nvSpPr>
        <p:spPr>
          <a:xfrm rot="1930234">
            <a:off x="937982" y="1920104"/>
            <a:ext cx="189161" cy="230895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8A81F906-40E3-42E7-B0C1-07AD86F2C631}"/>
              </a:ext>
            </a:extLst>
          </p:cNvPr>
          <p:cNvSpPr/>
          <p:nvPr/>
        </p:nvSpPr>
        <p:spPr>
          <a:xfrm rot="1930234">
            <a:off x="2409090" y="2169581"/>
            <a:ext cx="251294" cy="140541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6ABD1A4E-0936-400B-AE38-35EEC953D5AB}"/>
              </a:ext>
            </a:extLst>
          </p:cNvPr>
          <p:cNvSpPr/>
          <p:nvPr/>
        </p:nvSpPr>
        <p:spPr>
          <a:xfrm rot="1930234">
            <a:off x="2384964" y="1575303"/>
            <a:ext cx="153029" cy="624309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6DEAFB7-25A8-4236-BF47-D5A948A0BD0B}"/>
              </a:ext>
            </a:extLst>
          </p:cNvPr>
          <p:cNvSpPr/>
          <p:nvPr/>
        </p:nvSpPr>
        <p:spPr>
          <a:xfrm rot="1930234">
            <a:off x="5883330" y="466469"/>
            <a:ext cx="216024" cy="447571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4E24913-81E9-4E17-AC54-3023073A5DBB}"/>
              </a:ext>
            </a:extLst>
          </p:cNvPr>
          <p:cNvSpPr/>
          <p:nvPr/>
        </p:nvSpPr>
        <p:spPr>
          <a:xfrm rot="1930234">
            <a:off x="7579487" y="783386"/>
            <a:ext cx="286981" cy="2724286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34F2F649-B786-4AF6-8DC8-F09809A4CA15}"/>
              </a:ext>
            </a:extLst>
          </p:cNvPr>
          <p:cNvSpPr/>
          <p:nvPr/>
        </p:nvSpPr>
        <p:spPr>
          <a:xfrm rot="1930234">
            <a:off x="7751574" y="241663"/>
            <a:ext cx="174761" cy="121017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B56837C-C0E5-483A-8F30-915A8948B845}"/>
              </a:ext>
            </a:extLst>
          </p:cNvPr>
          <p:cNvSpPr/>
          <p:nvPr/>
        </p:nvSpPr>
        <p:spPr>
          <a:xfrm rot="1930234">
            <a:off x="5075139" y="1705313"/>
            <a:ext cx="236092" cy="198388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9226558"/>
              </p:ext>
            </p:extLst>
          </p:nvPr>
        </p:nvGraphicFramePr>
        <p:xfrm>
          <a:off x="3923928" y="1390814"/>
          <a:ext cx="5220072" cy="2658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E9BCFBE4-5798-488F-A2B1-EB3C853B2F02}"/>
              </a:ext>
            </a:extLst>
          </p:cNvPr>
          <p:cNvGrpSpPr/>
          <p:nvPr/>
        </p:nvGrpSpPr>
        <p:grpSpPr>
          <a:xfrm>
            <a:off x="251520" y="1396361"/>
            <a:ext cx="3673471" cy="2647397"/>
            <a:chOff x="251520" y="1977877"/>
            <a:chExt cx="3673471" cy="2647397"/>
          </a:xfrm>
        </p:grpSpPr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B2DD2BDB-B039-4507-ACF3-19A5D2C76DDC}"/>
                </a:ext>
              </a:extLst>
            </p:cNvPr>
            <p:cNvGrpSpPr/>
            <p:nvPr/>
          </p:nvGrpSpPr>
          <p:grpSpPr>
            <a:xfrm>
              <a:off x="251520" y="1977877"/>
              <a:ext cx="3672408" cy="1117420"/>
              <a:chOff x="2756058" y="2569167"/>
              <a:chExt cx="2232248" cy="834371"/>
            </a:xfrm>
          </p:grpSpPr>
          <p:sp>
            <p:nvSpPr>
              <p:cNvPr id="16" name="Прямоугольник 15">
                <a:extLst>
                  <a:ext uri="{FF2B5EF4-FFF2-40B4-BE49-F238E27FC236}">
                    <a16:creationId xmlns:a16="http://schemas.microsoft.com/office/drawing/2014/main" id="{413EDC0C-01EB-40A6-8A9E-3FC807E055BD}"/>
                  </a:ext>
                </a:extLst>
              </p:cNvPr>
              <p:cNvSpPr/>
              <p:nvPr/>
            </p:nvSpPr>
            <p:spPr>
              <a:xfrm>
                <a:off x="2756058" y="2569167"/>
                <a:ext cx="2232248" cy="834371"/>
              </a:xfrm>
              <a:prstGeom prst="rect">
                <a:avLst/>
              </a:prstGeom>
              <a:solidFill>
                <a:srgbClr val="036B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400" dirty="0">
                  <a:latin typeface="Montserrat" panose="00000500000000000000" pitchFamily="2" charset="-52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580AAC8-9E0F-488F-BE08-6BAC9F4DC375}"/>
                  </a:ext>
                </a:extLst>
              </p:cNvPr>
              <p:cNvSpPr txBox="1"/>
              <p:nvPr/>
            </p:nvSpPr>
            <p:spPr>
              <a:xfrm>
                <a:off x="2756058" y="2727004"/>
                <a:ext cx="2232248" cy="4826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Итоговый балл в 2022 году </a:t>
                </a:r>
                <a:r>
                  <a:rPr lang="ru-RU" dirty="0">
                    <a:solidFill>
                      <a:schemeClr val="accent3">
                        <a:lumMod val="20000"/>
                        <a:lumOff val="80000"/>
                      </a:schemeClr>
                    </a:solidFill>
                    <a:latin typeface="Montserrat" panose="00000500000000000000" pitchFamily="2" charset="-52"/>
                  </a:rPr>
                  <a:t>увеличился</a:t>
                </a:r>
                <a:r>
                  <a:rPr lang="ru-RU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 от 0,03 до 34,70</a:t>
                </a:r>
              </a:p>
            </p:txBody>
          </p:sp>
        </p:grp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D3E687C5-CA2F-47DD-9A62-A81BDF400A4A}"/>
                </a:ext>
              </a:extLst>
            </p:cNvPr>
            <p:cNvGrpSpPr/>
            <p:nvPr/>
          </p:nvGrpSpPr>
          <p:grpSpPr>
            <a:xfrm>
              <a:off x="252583" y="3507854"/>
              <a:ext cx="3672408" cy="1117420"/>
              <a:chOff x="2756058" y="2569167"/>
              <a:chExt cx="2232248" cy="834371"/>
            </a:xfrm>
          </p:grpSpPr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AA8AFEE9-A04D-451B-9EBB-C53873B67AA2}"/>
                  </a:ext>
                </a:extLst>
              </p:cNvPr>
              <p:cNvSpPr/>
              <p:nvPr/>
            </p:nvSpPr>
            <p:spPr>
              <a:xfrm>
                <a:off x="2756058" y="2569167"/>
                <a:ext cx="2232248" cy="834371"/>
              </a:xfrm>
              <a:prstGeom prst="rect">
                <a:avLst/>
              </a:prstGeom>
              <a:solidFill>
                <a:srgbClr val="036B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400" dirty="0">
                  <a:latin typeface="Montserrat" panose="00000500000000000000" pitchFamily="2" charset="-52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BEB347E-BE11-4D27-8B2E-306CBD969019}"/>
                  </a:ext>
                </a:extLst>
              </p:cNvPr>
              <p:cNvSpPr txBox="1"/>
              <p:nvPr/>
            </p:nvSpPr>
            <p:spPr>
              <a:xfrm>
                <a:off x="2756058" y="2727004"/>
                <a:ext cx="2232248" cy="4826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Итоговый балл в 2022 году </a:t>
                </a:r>
                <a:r>
                  <a:rPr lang="ru-RU" dirty="0">
                    <a:solidFill>
                      <a:schemeClr val="accent2">
                        <a:lumMod val="20000"/>
                        <a:lumOff val="80000"/>
                      </a:schemeClr>
                    </a:solidFill>
                    <a:latin typeface="Montserrat" panose="00000500000000000000" pitchFamily="2" charset="-52"/>
                  </a:rPr>
                  <a:t>снизился</a:t>
                </a:r>
                <a:r>
                  <a:rPr lang="ru-RU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 от -0,01 до -22,49</a:t>
                </a:r>
              </a:p>
            </p:txBody>
          </p:sp>
        </p:grpSp>
      </p:grp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0C914EC3-1D0A-4D9E-AE16-EFD02E1EF346}"/>
              </a:ext>
            </a:extLst>
          </p:cNvPr>
          <p:cNvSpPr/>
          <p:nvPr/>
        </p:nvSpPr>
        <p:spPr>
          <a:xfrm rot="1930234">
            <a:off x="8315000" y="4123744"/>
            <a:ext cx="174761" cy="121017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anose="00000500000000000000" pitchFamily="2" charset="-52"/>
            </a:endParaRPr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18A8FD03-4ACE-489F-9D91-E05EAA099D3B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A68D9CDB-22D5-4981-84B1-74F15FD7F331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6A67C19-0718-4FEE-9B06-C5A7268FB887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Динамика НОКО-2019/НОКО-2022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160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31B604A0-8724-436F-9EEE-27CB98475D0B}"/>
              </a:ext>
            </a:extLst>
          </p:cNvPr>
          <p:cNvSpPr/>
          <p:nvPr/>
        </p:nvSpPr>
        <p:spPr>
          <a:xfrm>
            <a:off x="5290449" y="3564764"/>
            <a:ext cx="512732" cy="51273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AB5D4420-4D44-4424-9CFE-985F02C5272B}"/>
              </a:ext>
            </a:extLst>
          </p:cNvPr>
          <p:cNvSpPr/>
          <p:nvPr/>
        </p:nvSpPr>
        <p:spPr>
          <a:xfrm>
            <a:off x="6292253" y="-192836"/>
            <a:ext cx="944043" cy="94404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3E787E1C-1911-4CB9-87BC-4470FE4AD75D}"/>
              </a:ext>
            </a:extLst>
          </p:cNvPr>
          <p:cNvSpPr/>
          <p:nvPr/>
        </p:nvSpPr>
        <p:spPr>
          <a:xfrm>
            <a:off x="7761040" y="869986"/>
            <a:ext cx="1398697" cy="139869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F7C56DFF-A6BC-471F-923A-F4B9C662E58A}"/>
              </a:ext>
            </a:extLst>
          </p:cNvPr>
          <p:cNvSpPr/>
          <p:nvPr/>
        </p:nvSpPr>
        <p:spPr>
          <a:xfrm>
            <a:off x="251520" y="852477"/>
            <a:ext cx="1152128" cy="115212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735FD698-8111-4A87-95FA-84EB440E1BB3}"/>
              </a:ext>
            </a:extLst>
          </p:cNvPr>
          <p:cNvSpPr/>
          <p:nvPr/>
        </p:nvSpPr>
        <p:spPr>
          <a:xfrm>
            <a:off x="2929918" y="852477"/>
            <a:ext cx="633969" cy="633969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E40A890B-164F-45B3-9756-CFF24113C2DC}"/>
              </a:ext>
            </a:extLst>
          </p:cNvPr>
          <p:cNvSpPr/>
          <p:nvPr/>
        </p:nvSpPr>
        <p:spPr>
          <a:xfrm>
            <a:off x="1945465" y="1619731"/>
            <a:ext cx="860798" cy="86079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7F094E13-BEED-40DD-A458-143EA390D7BF}"/>
              </a:ext>
            </a:extLst>
          </p:cNvPr>
          <p:cNvSpPr/>
          <p:nvPr/>
        </p:nvSpPr>
        <p:spPr>
          <a:xfrm>
            <a:off x="44962" y="2744301"/>
            <a:ext cx="1486641" cy="1486641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0D737AA3-42D8-4A71-A02E-4A08D28FB506}"/>
              </a:ext>
            </a:extLst>
          </p:cNvPr>
          <p:cNvSpPr/>
          <p:nvPr/>
        </p:nvSpPr>
        <p:spPr>
          <a:xfrm>
            <a:off x="2340857" y="2865020"/>
            <a:ext cx="2073950" cy="207395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001CED80-C929-44F7-BF0C-E944A48F4923}"/>
              </a:ext>
            </a:extLst>
          </p:cNvPr>
          <p:cNvSpPr/>
          <p:nvPr/>
        </p:nvSpPr>
        <p:spPr>
          <a:xfrm>
            <a:off x="5475847" y="2165373"/>
            <a:ext cx="1054459" cy="1054459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2F0A7440-28FC-4132-9BF9-0ADEFF702122}"/>
              </a:ext>
            </a:extLst>
          </p:cNvPr>
          <p:cNvSpPr/>
          <p:nvPr/>
        </p:nvSpPr>
        <p:spPr>
          <a:xfrm>
            <a:off x="4604837" y="2757199"/>
            <a:ext cx="730423" cy="73042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F0D8BE99-7903-4561-B8AF-5CDAECF778BC}"/>
              </a:ext>
            </a:extLst>
          </p:cNvPr>
          <p:cNvSpPr/>
          <p:nvPr/>
        </p:nvSpPr>
        <p:spPr>
          <a:xfrm>
            <a:off x="7236296" y="3175186"/>
            <a:ext cx="569387" cy="56938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F5A88EB6-0039-4013-853E-EDC44B6824D5}"/>
              </a:ext>
            </a:extLst>
          </p:cNvPr>
          <p:cNvSpPr/>
          <p:nvPr/>
        </p:nvSpPr>
        <p:spPr>
          <a:xfrm>
            <a:off x="6156176" y="4111815"/>
            <a:ext cx="450777" cy="45077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2C120C88-B1C8-428E-8128-6C8A75325E5E}"/>
              </a:ext>
            </a:extLst>
          </p:cNvPr>
          <p:cNvSpPr/>
          <p:nvPr/>
        </p:nvSpPr>
        <p:spPr>
          <a:xfrm>
            <a:off x="7156199" y="4555981"/>
            <a:ext cx="333282" cy="333282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66A16AB2-54B8-467D-BF42-FC190FD7510C}"/>
              </a:ext>
            </a:extLst>
          </p:cNvPr>
          <p:cNvGrpSpPr/>
          <p:nvPr/>
        </p:nvGrpSpPr>
        <p:grpSpPr>
          <a:xfrm>
            <a:off x="457200" y="1432344"/>
            <a:ext cx="8229600" cy="2278813"/>
            <a:chOff x="457200" y="2185310"/>
            <a:chExt cx="8229600" cy="2278813"/>
          </a:xfrm>
        </p:grpSpPr>
        <p:grpSp>
          <p:nvGrpSpPr>
            <p:cNvPr id="2" name="Группа 1">
              <a:extLst>
                <a:ext uri="{FF2B5EF4-FFF2-40B4-BE49-F238E27FC236}">
                  <a16:creationId xmlns:a16="http://schemas.microsoft.com/office/drawing/2014/main" id="{1DF2E0E2-B615-4C9D-9F34-61595A6E170B}"/>
                </a:ext>
              </a:extLst>
            </p:cNvPr>
            <p:cNvGrpSpPr/>
            <p:nvPr/>
          </p:nvGrpSpPr>
          <p:grpSpPr>
            <a:xfrm>
              <a:off x="457200" y="2185310"/>
              <a:ext cx="3672408" cy="2278813"/>
              <a:chOff x="457200" y="1933540"/>
              <a:chExt cx="3672408" cy="2278813"/>
            </a:xfrm>
          </p:grpSpPr>
          <p:sp>
            <p:nvSpPr>
              <p:cNvPr id="19" name="Прямоугольник 18"/>
              <p:cNvSpPr/>
              <p:nvPr/>
            </p:nvSpPr>
            <p:spPr>
              <a:xfrm>
                <a:off x="1105271" y="3642966"/>
                <a:ext cx="2376264" cy="569387"/>
              </a:xfrm>
              <a:prstGeom prst="rect">
                <a:avLst/>
              </a:prstGeom>
              <a:solidFill>
                <a:srgbClr val="036B9D">
                  <a:alpha val="47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050" dirty="0">
                    <a:solidFill>
                      <a:schemeClr val="bg1"/>
                    </a:solidFill>
                    <a:latin typeface="Montserrat Light" panose="00000400000000000000" pitchFamily="2" charset="-52"/>
                  </a:rPr>
                  <a:t>Отклонение от нормативного показателя </a:t>
                </a:r>
                <a:r>
                  <a:rPr lang="ru-RU" sz="1100" dirty="0">
                    <a:solidFill>
                      <a:schemeClr val="bg1"/>
                    </a:solidFill>
                    <a:latin typeface="Montserrat Light" panose="00000400000000000000" pitchFamily="2" charset="-52"/>
                  </a:rPr>
                  <a:t>– </a:t>
                </a:r>
                <a:r>
                  <a:rPr lang="ru-RU" sz="2000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13,09 </a:t>
                </a:r>
                <a:r>
                  <a:rPr lang="ru-RU" sz="1050" dirty="0">
                    <a:solidFill>
                      <a:schemeClr val="bg1"/>
                    </a:solidFill>
                    <a:latin typeface="Montserrat Light" panose="00000400000000000000" pitchFamily="2" charset="-52"/>
                  </a:rPr>
                  <a:t>балла</a:t>
                </a:r>
                <a:endParaRPr lang="ru-RU" sz="1100" dirty="0">
                  <a:solidFill>
                    <a:schemeClr val="bg1"/>
                  </a:solidFill>
                  <a:latin typeface="Montserrat Light" panose="00000400000000000000" pitchFamily="2" charset="-52"/>
                </a:endParaRPr>
              </a:p>
            </p:txBody>
          </p:sp>
          <p:grpSp>
            <p:nvGrpSpPr>
              <p:cNvPr id="21" name="Группа 20">
                <a:extLst>
                  <a:ext uri="{FF2B5EF4-FFF2-40B4-BE49-F238E27FC236}">
                    <a16:creationId xmlns:a16="http://schemas.microsoft.com/office/drawing/2014/main" id="{4DC950D1-24FF-4639-907C-E33E8D050DF4}"/>
                  </a:ext>
                </a:extLst>
              </p:cNvPr>
              <p:cNvGrpSpPr/>
              <p:nvPr/>
            </p:nvGrpSpPr>
            <p:grpSpPr>
              <a:xfrm>
                <a:off x="457200" y="1933540"/>
                <a:ext cx="3672408" cy="1709426"/>
                <a:chOff x="2756058" y="2127119"/>
                <a:chExt cx="2232248" cy="1276419"/>
              </a:xfrm>
            </p:grpSpPr>
            <p:sp>
              <p:nvSpPr>
                <p:cNvPr id="22" name="Прямоугольник 21">
                  <a:extLst>
                    <a:ext uri="{FF2B5EF4-FFF2-40B4-BE49-F238E27FC236}">
                      <a16:creationId xmlns:a16="http://schemas.microsoft.com/office/drawing/2014/main" id="{4191A593-F55A-411C-8677-F8970AA36E00}"/>
                    </a:ext>
                  </a:extLst>
                </p:cNvPr>
                <p:cNvSpPr/>
                <p:nvPr/>
              </p:nvSpPr>
              <p:spPr>
                <a:xfrm>
                  <a:off x="2756058" y="2127119"/>
                  <a:ext cx="2232248" cy="1276419"/>
                </a:xfrm>
                <a:prstGeom prst="rect">
                  <a:avLst/>
                </a:prstGeom>
                <a:solidFill>
                  <a:srgbClr val="036B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 dirty="0"/>
                </a:p>
              </p:txBody>
            </p:sp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FDE5E3FA-44BE-4B2C-93A7-6415A7B1ECFC}"/>
                    </a:ext>
                  </a:extLst>
                </p:cNvPr>
                <p:cNvSpPr txBox="1"/>
                <p:nvPr/>
              </p:nvSpPr>
              <p:spPr>
                <a:xfrm>
                  <a:off x="3381487" y="2208620"/>
                  <a:ext cx="981390" cy="574537"/>
                </a:xfrm>
                <a:prstGeom prst="rect">
                  <a:avLst/>
                </a:prstGeom>
                <a:noFill/>
                <a:ln w="12700"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4400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86,91</a:t>
                  </a:r>
                  <a:endParaRPr lang="ru-RU" sz="3600" dirty="0">
                    <a:solidFill>
                      <a:schemeClr val="bg1"/>
                    </a:solidFill>
                    <a:latin typeface="Montserrat" panose="00000500000000000000" pitchFamily="2" charset="-52"/>
                  </a:endParaRPr>
                </a:p>
              </p:txBody>
            </p:sp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E679FB42-67BB-4A2F-9403-F776CA5F3452}"/>
                    </a:ext>
                  </a:extLst>
                </p:cNvPr>
                <p:cNvSpPr txBox="1"/>
                <p:nvPr/>
              </p:nvSpPr>
              <p:spPr>
                <a:xfrm>
                  <a:off x="2756058" y="2727004"/>
                  <a:ext cx="2232248" cy="4826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Средний итоговый балл НОКО-2019</a:t>
                  </a:r>
                </a:p>
              </p:txBody>
            </p:sp>
          </p:grpSp>
        </p:grpSp>
        <p:grpSp>
          <p:nvGrpSpPr>
            <p:cNvPr id="30" name="Группа 29">
              <a:extLst>
                <a:ext uri="{FF2B5EF4-FFF2-40B4-BE49-F238E27FC236}">
                  <a16:creationId xmlns:a16="http://schemas.microsoft.com/office/drawing/2014/main" id="{C22B5EFD-249A-424B-8483-B272F8A2B1F2}"/>
                </a:ext>
              </a:extLst>
            </p:cNvPr>
            <p:cNvGrpSpPr/>
            <p:nvPr/>
          </p:nvGrpSpPr>
          <p:grpSpPr>
            <a:xfrm>
              <a:off x="5014392" y="2185310"/>
              <a:ext cx="3672408" cy="2278813"/>
              <a:chOff x="457200" y="1933540"/>
              <a:chExt cx="3672408" cy="2278813"/>
            </a:xfrm>
          </p:grpSpPr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27973D47-3353-4480-A7FD-5B0FE95B2980}"/>
                  </a:ext>
                </a:extLst>
              </p:cNvPr>
              <p:cNvSpPr/>
              <p:nvPr/>
            </p:nvSpPr>
            <p:spPr>
              <a:xfrm>
                <a:off x="1105271" y="3642966"/>
                <a:ext cx="2376264" cy="569387"/>
              </a:xfrm>
              <a:prstGeom prst="rect">
                <a:avLst/>
              </a:prstGeom>
              <a:solidFill>
                <a:srgbClr val="036B9D">
                  <a:alpha val="47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050" dirty="0">
                    <a:solidFill>
                      <a:schemeClr val="bg1"/>
                    </a:solidFill>
                    <a:latin typeface="Montserrat Light" panose="00000400000000000000" pitchFamily="2" charset="-52"/>
                  </a:rPr>
                  <a:t>Отклонение от нормативного показателя – </a:t>
                </a:r>
                <a:r>
                  <a:rPr lang="ru-RU" sz="2000" dirty="0">
                    <a:solidFill>
                      <a:schemeClr val="bg1"/>
                    </a:solidFill>
                    <a:latin typeface="Montserrat" panose="00000500000000000000" pitchFamily="2" charset="-52"/>
                  </a:rPr>
                  <a:t>6,94</a:t>
                </a:r>
                <a:r>
                  <a:rPr lang="ru-RU" sz="1100" dirty="0">
                    <a:solidFill>
                      <a:schemeClr val="bg1"/>
                    </a:solidFill>
                    <a:latin typeface="Montserrat Light" panose="00000400000000000000" pitchFamily="2" charset="-52"/>
                  </a:rPr>
                  <a:t> </a:t>
                </a:r>
                <a:r>
                  <a:rPr lang="ru-RU" sz="1050" dirty="0">
                    <a:solidFill>
                      <a:schemeClr val="bg1"/>
                    </a:solidFill>
                    <a:latin typeface="Montserrat Light" panose="00000400000000000000" pitchFamily="2" charset="-52"/>
                  </a:rPr>
                  <a:t>балла</a:t>
                </a:r>
                <a:endParaRPr lang="ru-RU" sz="1100" dirty="0">
                  <a:solidFill>
                    <a:schemeClr val="bg1"/>
                  </a:solidFill>
                  <a:latin typeface="Montserrat Light" panose="00000400000000000000" pitchFamily="2" charset="-52"/>
                </a:endParaRPr>
              </a:p>
            </p:txBody>
          </p:sp>
          <p:grpSp>
            <p:nvGrpSpPr>
              <p:cNvPr id="32" name="Группа 31">
                <a:extLst>
                  <a:ext uri="{FF2B5EF4-FFF2-40B4-BE49-F238E27FC236}">
                    <a16:creationId xmlns:a16="http://schemas.microsoft.com/office/drawing/2014/main" id="{88C8D987-F703-4841-8C3C-7A2B0C457314}"/>
                  </a:ext>
                </a:extLst>
              </p:cNvPr>
              <p:cNvGrpSpPr/>
              <p:nvPr/>
            </p:nvGrpSpPr>
            <p:grpSpPr>
              <a:xfrm>
                <a:off x="457200" y="1933540"/>
                <a:ext cx="3672408" cy="1709426"/>
                <a:chOff x="2756058" y="2127119"/>
                <a:chExt cx="2232248" cy="1276419"/>
              </a:xfrm>
            </p:grpSpPr>
            <p:sp>
              <p:nvSpPr>
                <p:cNvPr id="33" name="Прямоугольник 32">
                  <a:extLst>
                    <a:ext uri="{FF2B5EF4-FFF2-40B4-BE49-F238E27FC236}">
                      <a16:creationId xmlns:a16="http://schemas.microsoft.com/office/drawing/2014/main" id="{C1868F52-7C3B-4CD8-BB71-FD318E886DA2}"/>
                    </a:ext>
                  </a:extLst>
                </p:cNvPr>
                <p:cNvSpPr/>
                <p:nvPr/>
              </p:nvSpPr>
              <p:spPr>
                <a:xfrm>
                  <a:off x="2756058" y="2127119"/>
                  <a:ext cx="2232248" cy="1276419"/>
                </a:xfrm>
                <a:prstGeom prst="rect">
                  <a:avLst/>
                </a:prstGeom>
                <a:solidFill>
                  <a:srgbClr val="036B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 dirty="0"/>
                </a:p>
              </p:txBody>
            </p:sp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86F011DF-2DB3-44C4-B2F7-0A5CF7F22E5C}"/>
                    </a:ext>
                  </a:extLst>
                </p:cNvPr>
                <p:cNvSpPr txBox="1"/>
                <p:nvPr/>
              </p:nvSpPr>
              <p:spPr>
                <a:xfrm>
                  <a:off x="3343487" y="2208620"/>
                  <a:ext cx="1057391" cy="574537"/>
                </a:xfrm>
                <a:prstGeom prst="rect">
                  <a:avLst/>
                </a:prstGeom>
                <a:noFill/>
                <a:ln w="12700"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4400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93,06</a:t>
                  </a:r>
                  <a:endParaRPr lang="en-US" sz="3600" dirty="0">
                    <a:solidFill>
                      <a:schemeClr val="bg1"/>
                    </a:solidFill>
                    <a:latin typeface="Montserrat" panose="00000500000000000000" pitchFamily="2" charset="-52"/>
                  </a:endParaRPr>
                </a:p>
              </p:txBody>
            </p:sp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310C14B6-97FA-4E94-B079-48A05593DA79}"/>
                    </a:ext>
                  </a:extLst>
                </p:cNvPr>
                <p:cNvSpPr txBox="1"/>
                <p:nvPr/>
              </p:nvSpPr>
              <p:spPr>
                <a:xfrm>
                  <a:off x="2756058" y="2727004"/>
                  <a:ext cx="2232248" cy="4826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dirty="0">
                      <a:solidFill>
                        <a:schemeClr val="bg1"/>
                      </a:solidFill>
                      <a:latin typeface="Montserrat" panose="00000500000000000000" pitchFamily="2" charset="-52"/>
                    </a:rPr>
                    <a:t>Средний итоговый балл НОКО-2022</a:t>
                  </a:r>
                </a:p>
              </p:txBody>
            </p:sp>
          </p:grpSp>
        </p:grpSp>
      </p:grp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1A6FB4B6-F56A-4766-B893-1318573E851E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6DB4E2E8-D559-4EBA-825F-AB2BF8058FFC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2FD9F18-51C9-400B-B95A-22F00FF19375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Динамика НОКО-2019/НОКО-2022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4748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Подключения со сплошной заливкой">
            <a:extLst>
              <a:ext uri="{FF2B5EF4-FFF2-40B4-BE49-F238E27FC236}">
                <a16:creationId xmlns:a16="http://schemas.microsoft.com/office/drawing/2014/main" id="{EF084C0F-062F-4279-AEFF-22F3466D36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42439">
            <a:off x="2153987" y="-504520"/>
            <a:ext cx="6980802" cy="6980802"/>
          </a:xfrm>
          <a:prstGeom prst="rect">
            <a:avLst/>
          </a:prstGeom>
        </p:spPr>
      </p:pic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3712274"/>
              </p:ext>
            </p:extLst>
          </p:nvPr>
        </p:nvGraphicFramePr>
        <p:xfrm>
          <a:off x="157155" y="915566"/>
          <a:ext cx="7583197" cy="4227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39E51C39-AC33-4C2D-9AA8-5CF2130ABE2D}"/>
              </a:ext>
            </a:extLst>
          </p:cNvPr>
          <p:cNvGrpSpPr/>
          <p:nvPr/>
        </p:nvGrpSpPr>
        <p:grpSpPr>
          <a:xfrm>
            <a:off x="7655716" y="828262"/>
            <a:ext cx="1356462" cy="1288256"/>
            <a:chOff x="440579" y="2127120"/>
            <a:chExt cx="2314982" cy="1288256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14D59DD4-B38C-4BF7-8144-AF721773FB74}"/>
                </a:ext>
              </a:extLst>
            </p:cNvPr>
            <p:cNvSpPr/>
            <p:nvPr/>
          </p:nvSpPr>
          <p:spPr>
            <a:xfrm>
              <a:off x="481946" y="2127120"/>
              <a:ext cx="2232248" cy="1288256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Montserrat" panose="00000500000000000000" pitchFamily="2" charset="-52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76BAE88-9A4A-4BF1-A03C-EBBD0D1F68DA}"/>
                </a:ext>
              </a:extLst>
            </p:cNvPr>
            <p:cNvSpPr txBox="1"/>
            <p:nvPr/>
          </p:nvSpPr>
          <p:spPr>
            <a:xfrm>
              <a:off x="440579" y="2328448"/>
              <a:ext cx="2314982" cy="52322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110299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5FD9E5F-6540-42F7-B32B-DE92D5D6EE48}"/>
                </a:ext>
              </a:extLst>
            </p:cNvPr>
            <p:cNvSpPr txBox="1"/>
            <p:nvPr/>
          </p:nvSpPr>
          <p:spPr>
            <a:xfrm>
              <a:off x="481946" y="2773526"/>
              <a:ext cx="223224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Родителей и детей старше 14  лет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7C9FD48-ED4F-4CCB-9AC7-53F310E021E6}"/>
                </a:ext>
              </a:extLst>
            </p:cNvPr>
            <p:cNvSpPr txBox="1"/>
            <p:nvPr/>
          </p:nvSpPr>
          <p:spPr>
            <a:xfrm>
              <a:off x="481946" y="2158572"/>
              <a:ext cx="223224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Опрошено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1FE38452-C35E-412D-BD4E-89E5F3C575E1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1AA7238E-A2AC-471D-844C-DBD8E661835F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4D7FD4F-2BC2-47CD-900F-2DA5E49E6099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Общие замечания и предложения, высказанные получателями услуг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426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асширение бизнеса со сплошной заливкой">
            <a:extLst>
              <a:ext uri="{FF2B5EF4-FFF2-40B4-BE49-F238E27FC236}">
                <a16:creationId xmlns:a16="http://schemas.microsoft.com/office/drawing/2014/main" id="{5E83BDB3-9846-40F3-BD80-84671114F5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37365" y="1775"/>
            <a:ext cx="6217840" cy="6217840"/>
          </a:xfrm>
          <a:prstGeom prst="rect">
            <a:avLst/>
          </a:prstGeom>
        </p:spPr>
      </p:pic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503557936"/>
              </p:ext>
            </p:extLst>
          </p:nvPr>
        </p:nvGraphicFramePr>
        <p:xfrm>
          <a:off x="71605" y="699542"/>
          <a:ext cx="6574680" cy="4315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DF0FE011-EF0B-4704-BA4A-C60042E45D65}"/>
              </a:ext>
            </a:extLst>
          </p:cNvPr>
          <p:cNvGrpSpPr/>
          <p:nvPr/>
        </p:nvGrpSpPr>
        <p:grpSpPr>
          <a:xfrm>
            <a:off x="6646286" y="828262"/>
            <a:ext cx="2340559" cy="1367258"/>
            <a:chOff x="3353044" y="2699818"/>
            <a:chExt cx="1574801" cy="1061356"/>
          </a:xfrm>
        </p:grpSpPr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7FC06C21-FB80-4B62-9A7A-100D0BBA24EA}"/>
                </a:ext>
              </a:extLst>
            </p:cNvPr>
            <p:cNvSpPr/>
            <p:nvPr/>
          </p:nvSpPr>
          <p:spPr>
            <a:xfrm>
              <a:off x="3353045" y="2699818"/>
              <a:ext cx="1574800" cy="1061356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 dirty="0">
                <a:latin typeface="Montserrat" panose="00000500000000000000" pitchFamily="2" charset="-52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3638195-66C7-458B-8F87-585D78F6842B}"/>
                </a:ext>
              </a:extLst>
            </p:cNvPr>
            <p:cNvSpPr txBox="1"/>
            <p:nvPr/>
          </p:nvSpPr>
          <p:spPr>
            <a:xfrm>
              <a:off x="3353044" y="2755650"/>
              <a:ext cx="1574800" cy="9496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Работа образовательных организаций по популяризации сайта bus.gov.ru оценивается как отличная. Высокие показатели зафиксированы по всем критериям.</a:t>
              </a: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8DD3EACE-F6DF-49A3-B14D-FC6878C9FBEF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C0EA43AF-BBFA-4761-8CE3-5ACC96EB6EF9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2B7BC42-C10F-4AFD-928A-EA5AD263FAAE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Популяризация сайта </a:t>
              </a:r>
              <a:r>
                <a:rPr lang="en-US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bus.gov.ru</a:t>
              </a:r>
              <a:endParaRPr lang="en-US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2571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асширение бизнеса со сплошной заливкой">
            <a:extLst>
              <a:ext uri="{FF2B5EF4-FFF2-40B4-BE49-F238E27FC236}">
                <a16:creationId xmlns:a16="http://schemas.microsoft.com/office/drawing/2014/main" id="{5E83BDB3-9846-40F3-BD80-84671114F5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37365" y="-537170"/>
            <a:ext cx="6217840" cy="6217840"/>
          </a:xfrm>
          <a:prstGeom prst="rect">
            <a:avLst/>
          </a:prstGeom>
        </p:spPr>
      </p:pic>
      <p:graphicFrame>
        <p:nvGraphicFramePr>
          <p:cNvPr id="16" name="Диаграмма 15">
            <a:extLst>
              <a:ext uri="{FF2B5EF4-FFF2-40B4-BE49-F238E27FC236}">
                <a16:creationId xmlns:a16="http://schemas.microsoft.com/office/drawing/2014/main" id="{BC6874D4-12C9-471A-878A-D5A9587D59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7423822"/>
              </p:ext>
            </p:extLst>
          </p:nvPr>
        </p:nvGraphicFramePr>
        <p:xfrm>
          <a:off x="0" y="828262"/>
          <a:ext cx="6646285" cy="4315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7B2AA9F-3B51-4598-810B-5823F3CCD700}"/>
              </a:ext>
            </a:extLst>
          </p:cNvPr>
          <p:cNvGrpSpPr/>
          <p:nvPr/>
        </p:nvGrpSpPr>
        <p:grpSpPr>
          <a:xfrm>
            <a:off x="6646286" y="828262"/>
            <a:ext cx="2340559" cy="1367258"/>
            <a:chOff x="3353044" y="2699818"/>
            <a:chExt cx="1574801" cy="1061356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644A1467-9B45-4540-9EC9-706446B1BBF1}"/>
                </a:ext>
              </a:extLst>
            </p:cNvPr>
            <p:cNvSpPr/>
            <p:nvPr/>
          </p:nvSpPr>
          <p:spPr>
            <a:xfrm>
              <a:off x="3353045" y="2699818"/>
              <a:ext cx="1574800" cy="1061356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 dirty="0">
                <a:latin typeface="Montserrat" panose="00000500000000000000" pitchFamily="2" charset="-52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9923E9D-2E1A-43B3-BD0E-A26B8DEE31A5}"/>
                </a:ext>
              </a:extLst>
            </p:cNvPr>
            <p:cNvSpPr txBox="1"/>
            <p:nvPr/>
          </p:nvSpPr>
          <p:spPr>
            <a:xfrm>
              <a:off x="3353044" y="2755650"/>
              <a:ext cx="1574800" cy="9496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Работа образовательных организаций по популяризации сайта bus.gov.ru оценивается как отличная. Высокие показатели зафиксированы по всем критериям.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3AAF8F06-1C36-48A9-938E-BAF55B832C7C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8FDB05CE-1F0D-4333-B417-63EED1E0F66E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660EC59-8471-42F4-9C46-D488DD0D526F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Популяризация </a:t>
              </a:r>
              <a:r>
                <a:rPr lang="ru-RU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сайта </a:t>
              </a:r>
              <a:r>
                <a:rPr lang="en-US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bus.gov.ru</a:t>
              </a:r>
              <a:endParaRPr lang="en-US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28635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Социальная сеть со сплошной заливкой">
            <a:extLst>
              <a:ext uri="{FF2B5EF4-FFF2-40B4-BE49-F238E27FC236}">
                <a16:creationId xmlns:a16="http://schemas.microsoft.com/office/drawing/2014/main" id="{F8CBF5BA-4DD3-469F-9FE1-8FFBE4BC18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587186" y="-1347442"/>
            <a:ext cx="8555466" cy="8555466"/>
          </a:xfrm>
          <a:prstGeom prst="rect">
            <a:avLst/>
          </a:prstGeom>
        </p:spPr>
      </p:pic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694436880"/>
              </p:ext>
            </p:extLst>
          </p:nvPr>
        </p:nvGraphicFramePr>
        <p:xfrm>
          <a:off x="4860031" y="915566"/>
          <a:ext cx="4126812" cy="4227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47BF0003-0FD6-4498-9A30-6FB5BD85D24C}"/>
              </a:ext>
            </a:extLst>
          </p:cNvPr>
          <p:cNvGrpSpPr/>
          <p:nvPr/>
        </p:nvGrpSpPr>
        <p:grpSpPr>
          <a:xfrm>
            <a:off x="157154" y="1371421"/>
            <a:ext cx="4680520" cy="1200329"/>
            <a:chOff x="3353044" y="2699818"/>
            <a:chExt cx="1574801" cy="1061356"/>
          </a:xfrm>
        </p:grpSpPr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0D300234-F307-4E79-ABD4-EAC8292E5748}"/>
                </a:ext>
              </a:extLst>
            </p:cNvPr>
            <p:cNvSpPr/>
            <p:nvPr/>
          </p:nvSpPr>
          <p:spPr>
            <a:xfrm>
              <a:off x="3353045" y="2699818"/>
              <a:ext cx="1574800" cy="1061356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2000" dirty="0">
                <a:latin typeface="Montserrat" panose="00000500000000000000" pitchFamily="2" charset="-52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C11A5CE-3679-4B9D-8FDA-B14114D66B0E}"/>
                </a:ext>
              </a:extLst>
            </p:cNvPr>
            <p:cNvSpPr txBox="1"/>
            <p:nvPr/>
          </p:nvSpPr>
          <p:spPr>
            <a:xfrm>
              <a:off x="3353044" y="2815479"/>
              <a:ext cx="1574800" cy="8300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11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Результаты по дополнительному параметру независимой оценки «удовлетворенность работой образовательной организации с родителями» показывают, что подавляющее большинство опрошенных родителей – 96,33% – удовлетворены организацией работы ОО с родителями.</a:t>
              </a: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62BD0299-DEDA-4264-B59B-0BD6C51BCE5F}"/>
              </a:ext>
            </a:extLst>
          </p:cNvPr>
          <p:cNvGrpSpPr/>
          <p:nvPr/>
        </p:nvGrpSpPr>
        <p:grpSpPr>
          <a:xfrm>
            <a:off x="157154" y="3309187"/>
            <a:ext cx="4702875" cy="1200329"/>
            <a:chOff x="3353044" y="2839424"/>
            <a:chExt cx="1574800" cy="684902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B3A60B93-B8A6-4B03-9ECD-D64857FF8594}"/>
                </a:ext>
              </a:extLst>
            </p:cNvPr>
            <p:cNvSpPr/>
            <p:nvPr/>
          </p:nvSpPr>
          <p:spPr>
            <a:xfrm>
              <a:off x="3353045" y="2839424"/>
              <a:ext cx="1567312" cy="684902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1200" dirty="0">
                <a:latin typeface="Montserrat" panose="00000500000000000000" pitchFamily="2" charset="-52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82EEEE7-EE76-415A-915E-7F1E59EDAE87}"/>
                </a:ext>
              </a:extLst>
            </p:cNvPr>
            <p:cNvSpPr txBox="1"/>
            <p:nvPr/>
          </p:nvSpPr>
          <p:spPr>
            <a:xfrm>
              <a:off x="3353044" y="2914060"/>
              <a:ext cx="1574800" cy="5356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11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В 21,43% образовательных организаций (2 общеобразовательные организации, </a:t>
              </a:r>
              <a:r>
                <a:rPr lang="ru-RU" sz="1100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 241 </a:t>
              </a:r>
              <a:r>
                <a:rPr lang="ru-RU" sz="11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дошкольное образовательное учреждение) зафиксирован максимальный уровень удовлетворенности (100,00 баллов) по данному показателю. </a:t>
              </a: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0F8437FA-49F1-4116-BBDC-45C79483167E}"/>
              </a:ext>
            </a:extLst>
          </p:cNvPr>
          <p:cNvGrpSpPr/>
          <p:nvPr/>
        </p:nvGrpSpPr>
        <p:grpSpPr>
          <a:xfrm>
            <a:off x="157156" y="242993"/>
            <a:ext cx="8829689" cy="504057"/>
            <a:chOff x="157156" y="242993"/>
            <a:chExt cx="8829689" cy="504057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F400A2F6-7DBD-4000-804C-984A3CBBF033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9A5535E-35FC-43CD-8412-6CB86EDB85B1}"/>
                </a:ext>
              </a:extLst>
            </p:cNvPr>
            <p:cNvSpPr txBox="1"/>
            <p:nvPr/>
          </p:nvSpPr>
          <p:spPr>
            <a:xfrm>
              <a:off x="280327" y="324205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Уровень удовлетворенности работой с родителями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3843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Социальная сеть со сплошной заливкой">
            <a:extLst>
              <a:ext uri="{FF2B5EF4-FFF2-40B4-BE49-F238E27FC236}">
                <a16:creationId xmlns:a16="http://schemas.microsoft.com/office/drawing/2014/main" id="{092DC216-35E1-408F-B5F0-2DCBC141F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4161218" y="-748508"/>
            <a:ext cx="6229829" cy="6229829"/>
          </a:xfrm>
          <a:prstGeom prst="rect">
            <a:avLst/>
          </a:prstGeom>
        </p:spPr>
      </p:pic>
      <p:pic>
        <p:nvPicPr>
          <p:cNvPr id="13" name="Рисунок 12" descr="Социальная сеть со сплошной заливкой">
            <a:extLst>
              <a:ext uri="{FF2B5EF4-FFF2-40B4-BE49-F238E27FC236}">
                <a16:creationId xmlns:a16="http://schemas.microsoft.com/office/drawing/2014/main" id="{32F84889-3C72-4901-BF42-54AA91BBCC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-1067536" y="259604"/>
            <a:ext cx="6229829" cy="6229829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4707E01-60FF-4FC4-B983-4E73911BC4FC}"/>
              </a:ext>
            </a:extLst>
          </p:cNvPr>
          <p:cNvGrpSpPr/>
          <p:nvPr/>
        </p:nvGrpSpPr>
        <p:grpSpPr>
          <a:xfrm>
            <a:off x="157156" y="1347614"/>
            <a:ext cx="8829696" cy="2843591"/>
            <a:chOff x="683568" y="1611550"/>
            <a:chExt cx="7776864" cy="2738847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FF635FCB-94F4-44B0-B94E-EB8E8AA728F4}"/>
                </a:ext>
              </a:extLst>
            </p:cNvPr>
            <p:cNvSpPr/>
            <p:nvPr/>
          </p:nvSpPr>
          <p:spPr>
            <a:xfrm>
              <a:off x="683568" y="1611550"/>
              <a:ext cx="7776864" cy="2738847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ru-RU" sz="1050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846417" y="1771373"/>
              <a:ext cx="7451167" cy="2579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 algn="just">
                <a:buFont typeface="Wingdings" panose="05000000000000000000" pitchFamily="2" charset="2"/>
                <a:buChar char="§"/>
              </a:pPr>
              <a:r>
                <a:rPr lang="ru-RU" sz="1050" b="1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Высокие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оценки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организации получили по критериям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«Открытость и доступность информации об организации»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(от 72,57 баллов до 100,00 баллов) и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«Доброжелательность, вежливость работников организаций»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(от 64,83 баллов до 100,00 баллов) по организациям в целом средний балл составляет –  98,61 балла и 98,28 балла соответственно. </a:t>
              </a:r>
            </a:p>
            <a:p>
              <a:pPr marL="171450" indent="-171450" algn="just">
                <a:buFont typeface="Wingdings" panose="05000000000000000000" pitchFamily="2" charset="2"/>
                <a:buChar char="§"/>
              </a:pPr>
              <a:endParaRPr lang="ru-RU" sz="105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marL="171450" indent="-171450" algn="just">
                <a:buFont typeface="Wingdings" panose="05000000000000000000" pitchFamily="2" charset="2"/>
                <a:buChar char="§"/>
              </a:pP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 критериям «Комфортность условий предоставления услуг» (от 70,59 баллов до 100,00 баллов) и «Удовлетворенность условиями оказания услуг» (от 57,31 баллов до 100,00 баллов) по организациям в целом средний балл составляет - 97,37 балла и 96,79 балла соответственно. </a:t>
              </a:r>
            </a:p>
            <a:p>
              <a:pPr marL="171450" indent="-171450" algn="just">
                <a:buFont typeface="Wingdings" panose="05000000000000000000" pitchFamily="2" charset="2"/>
                <a:buChar char="§"/>
              </a:pPr>
              <a:endParaRPr lang="ru-RU" sz="1050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marL="171450" indent="-171450" algn="just">
                <a:buFont typeface="Wingdings" panose="05000000000000000000" pitchFamily="2" charset="2"/>
                <a:buChar char="§"/>
              </a:pP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Низкие оценки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в целом зафиксированы по критерию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«Доступность услуг для инвалидов»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(от 24,00 баллов до 100,00 баллов) средний балл в целом по организациям 74,26 балла. В большинстве организаций (864 ОО) были получены низкие баллы по показателям 3.1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«Оборудование помещений образовательной организации и прилегающей к ней территории с учетом доступности для инвалидов»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(44,71 балла, средний балл в целом по организациям) и 3.2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«Обеспечение в организации условий доступности, позволяющих инвалидам получать услуги наравне с другими»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(80,85 балла, средний балл в целом по организациям).</a:t>
              </a:r>
            </a:p>
            <a:p>
              <a:pPr algn="just"/>
              <a:endParaRPr lang="ru-RU" sz="1050" b="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953AC270-5FF1-4B83-B578-A3427CA3F0A4}"/>
              </a:ext>
            </a:extLst>
          </p:cNvPr>
          <p:cNvGrpSpPr/>
          <p:nvPr/>
        </p:nvGrpSpPr>
        <p:grpSpPr>
          <a:xfrm>
            <a:off x="157156" y="221274"/>
            <a:ext cx="8829689" cy="504057"/>
            <a:chOff x="157156" y="221274"/>
            <a:chExt cx="8829689" cy="504057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B8685FC4-41FE-4213-BE9C-2CEA08439B87}"/>
                </a:ext>
              </a:extLst>
            </p:cNvPr>
            <p:cNvSpPr/>
            <p:nvPr/>
          </p:nvSpPr>
          <p:spPr>
            <a:xfrm>
              <a:off x="157156" y="221274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B638526-A78E-4AE0-B24F-477909F35B84}"/>
                </a:ext>
              </a:extLst>
            </p:cNvPr>
            <p:cNvSpPr txBox="1"/>
            <p:nvPr/>
          </p:nvSpPr>
          <p:spPr>
            <a:xfrm>
              <a:off x="280327" y="302486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Основные выводы по результатам НОКО-2022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9579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Социальная сеть со сплошной заливкой">
            <a:extLst>
              <a:ext uri="{FF2B5EF4-FFF2-40B4-BE49-F238E27FC236}">
                <a16:creationId xmlns:a16="http://schemas.microsoft.com/office/drawing/2014/main" id="{092DC216-35E1-408F-B5F0-2DCBC141F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4161218" y="-748508"/>
            <a:ext cx="6229829" cy="6229829"/>
          </a:xfrm>
          <a:prstGeom prst="rect">
            <a:avLst/>
          </a:prstGeom>
        </p:spPr>
      </p:pic>
      <p:pic>
        <p:nvPicPr>
          <p:cNvPr id="13" name="Рисунок 12" descr="Социальная сеть со сплошной заливкой">
            <a:extLst>
              <a:ext uri="{FF2B5EF4-FFF2-40B4-BE49-F238E27FC236}">
                <a16:creationId xmlns:a16="http://schemas.microsoft.com/office/drawing/2014/main" id="{32F84889-3C72-4901-BF42-54AA91BBCC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-1067536" y="259604"/>
            <a:ext cx="6229829" cy="622982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70458" y="812524"/>
            <a:ext cx="64030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Montserrat" panose="00000500000000000000" pitchFamily="2" charset="-52"/>
              </a:rPr>
              <a:t>Основными недостатками, выявленными в процессе проведения НОКО-2022, стали: 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4707E01-60FF-4FC4-B983-4E73911BC4FC}"/>
              </a:ext>
            </a:extLst>
          </p:cNvPr>
          <p:cNvGrpSpPr/>
          <p:nvPr/>
        </p:nvGrpSpPr>
        <p:grpSpPr>
          <a:xfrm>
            <a:off x="157155" y="1419622"/>
            <a:ext cx="8829689" cy="3168352"/>
            <a:chOff x="683568" y="1478757"/>
            <a:chExt cx="7776864" cy="315086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FF635FCB-94F4-44B0-B94E-EB8E8AA728F4}"/>
                </a:ext>
              </a:extLst>
            </p:cNvPr>
            <p:cNvSpPr/>
            <p:nvPr/>
          </p:nvSpPr>
          <p:spPr>
            <a:xfrm>
              <a:off x="683568" y="1478757"/>
              <a:ext cx="7776864" cy="3150860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893525" y="1542768"/>
              <a:ext cx="7356951" cy="26628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 критерию 1 «Открытость и доступность информации об организации»:</a:t>
              </a:r>
            </a:p>
            <a:p>
              <a:r>
                <a:rPr lang="ru-RU" sz="1050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-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Взаимодействие с получателями услуг по дистанционным средствам связи в 352 организациях можно охарактеризовать как удовлетворительное;</a:t>
              </a:r>
            </a:p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 критерию 2 «Комфортность условий предоставления услуг»:</a:t>
              </a:r>
            </a:p>
            <a:p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- Получатели услуг в 271 ОО акцентировали внимание на недостаточно комфортных условиях осуществления образовательной деятельности;</a:t>
              </a:r>
            </a:p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 критерию 3 «Доступность услуг для инвалидов»: </a:t>
              </a:r>
            </a:p>
            <a:p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- По итоговой оценки за критерий в 317 ОО зафиксированы «удовлетворительные» и «ниже среднего» баллы. У многих организаций есть существенные проблемы с выполнением данного показателя, оценку «отлично» получили только 484 ОО из 1134;</a:t>
              </a:r>
            </a:p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 критерию 4 «Доброжелательность, вежливость»:</a:t>
              </a:r>
            </a:p>
            <a:p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- Получатели услуг в 456 организациях пишут </a:t>
              </a:r>
              <a:r>
                <a:rPr lang="ru-RU" sz="1050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о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недостаточной доброжелательности работников ОО, однако такие </a:t>
              </a:r>
              <a:r>
                <a:rPr lang="ru-RU" sz="1050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замечания 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редко составляют более 5 % от числа всех комментариев по организации. </a:t>
              </a:r>
            </a:p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По критерию 5 «Удовлетворенность условиями оказания услуг»:</a:t>
              </a:r>
            </a:p>
            <a:p>
              <a:pPr algn="just"/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- Получатели услуг в 134 ОО писали о неудовлетворительном состоянии условий оказания услуг, однако эти </a:t>
              </a:r>
              <a:r>
                <a:rPr lang="ru-RU" sz="1050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замечания 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не превышали 5 % от числа всех комментариев по организации. </a:t>
              </a: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1911B63A-B114-46EB-A2AE-58A5CED752DC}"/>
              </a:ext>
            </a:extLst>
          </p:cNvPr>
          <p:cNvGrpSpPr/>
          <p:nvPr/>
        </p:nvGrpSpPr>
        <p:grpSpPr>
          <a:xfrm>
            <a:off x="157156" y="199555"/>
            <a:ext cx="8829689" cy="590931"/>
            <a:chOff x="157156" y="199555"/>
            <a:chExt cx="8829689" cy="590931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CD2CDB1F-A282-49E3-B5BB-D82CC66C8B73}"/>
                </a:ext>
              </a:extLst>
            </p:cNvPr>
            <p:cNvSpPr/>
            <p:nvPr/>
          </p:nvSpPr>
          <p:spPr>
            <a:xfrm>
              <a:off x="157156" y="242993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6FB259C-AA24-4B6A-B91D-0E4348F91507}"/>
                </a:ext>
              </a:extLst>
            </p:cNvPr>
            <p:cNvSpPr txBox="1"/>
            <p:nvPr/>
          </p:nvSpPr>
          <p:spPr>
            <a:xfrm>
              <a:off x="280327" y="199555"/>
              <a:ext cx="8583346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Систематизация основных проблем деятельности образовательных организаций, выявленных в ходе НОКО-2022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839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Подключения со сплошной заливкой">
            <a:extLst>
              <a:ext uri="{FF2B5EF4-FFF2-40B4-BE49-F238E27FC236}">
                <a16:creationId xmlns:a16="http://schemas.microsoft.com/office/drawing/2014/main" id="{9AB52A72-EC44-418A-A445-5D671E678F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42439">
            <a:off x="1091098" y="-710359"/>
            <a:ext cx="6980802" cy="698080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4854" y="859648"/>
            <a:ext cx="5979315" cy="3170099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36B9D"/>
                </a:solidFill>
                <a:latin typeface="Montserrat" panose="00000500000000000000" pitchFamily="2" charset="-52"/>
              </a:rPr>
              <a:t>Методические </a:t>
            </a:r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рекомендации</a:t>
            </a:r>
          </a:p>
          <a:p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по разработке планов мероприятий по устранению недостатков, выявленных в ходе проведения независимой оценки качества условий осуществления образовательной деятельности организациями,</a:t>
            </a:r>
            <a:r>
              <a:rPr lang="en-US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 </a:t>
            </a:r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осуществляющими образовательную деятельность,</a:t>
            </a:r>
            <a:r>
              <a:rPr lang="en-US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 </a:t>
            </a:r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расположенными на территории Свердловской области,</a:t>
            </a:r>
            <a:r>
              <a:rPr lang="en-US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 </a:t>
            </a:r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в 2022 году</a:t>
            </a:r>
          </a:p>
        </p:txBody>
      </p:sp>
      <p:sp>
        <p:nvSpPr>
          <p:cNvPr id="2" name="AutoShape 2" descr="Министерство образования и молодежной политики Свердловской области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>
              <a:latin typeface="Montserrat" panose="00000500000000000000" pitchFamily="2" charset="-52"/>
            </a:endParaRP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2980AD61-B4F1-44E8-8E97-32399A7A000C}"/>
              </a:ext>
            </a:extLst>
          </p:cNvPr>
          <p:cNvGrpSpPr/>
          <p:nvPr/>
        </p:nvGrpSpPr>
        <p:grpSpPr>
          <a:xfrm>
            <a:off x="6411345" y="736537"/>
            <a:ext cx="2358997" cy="1174914"/>
            <a:chOff x="4877299" y="3463652"/>
            <a:chExt cx="2358997" cy="117491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877299" y="4130735"/>
              <a:ext cx="2358997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ru-RU" sz="900" cap="all" dirty="0">
                  <a:latin typeface="Montserrat" panose="00000500000000000000" pitchFamily="2" charset="-52"/>
                </a:rPr>
                <a:t>Центр гуманитарных, </a:t>
              </a:r>
            </a:p>
            <a:p>
              <a:pPr algn="ctr">
                <a:spcBef>
                  <a:spcPct val="0"/>
                </a:spcBef>
                <a:defRPr/>
              </a:pPr>
              <a:r>
                <a:rPr lang="ru-RU" sz="900" cap="all" dirty="0">
                  <a:latin typeface="Montserrat" panose="00000500000000000000" pitchFamily="2" charset="-52"/>
                </a:rPr>
                <a:t>социально-экономических и политических исследований</a:t>
              </a:r>
            </a:p>
          </p:txBody>
        </p:sp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8DCBB35B-E23E-47DA-A4B6-863BFD8A3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779530" y="3463652"/>
              <a:ext cx="554535" cy="617144"/>
            </a:xfrm>
            <a:prstGeom prst="rect">
              <a:avLst/>
            </a:prstGeom>
          </p:spPr>
        </p:pic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788D6116-1996-4F3F-84FA-314F13AD112C}"/>
              </a:ext>
            </a:extLst>
          </p:cNvPr>
          <p:cNvSpPr/>
          <p:nvPr/>
        </p:nvSpPr>
        <p:spPr>
          <a:xfrm rot="16200000">
            <a:off x="-1862167" y="2404100"/>
            <a:ext cx="4552846" cy="81195"/>
          </a:xfrm>
          <a:prstGeom prst="rect">
            <a:avLst/>
          </a:prstGeom>
          <a:solidFill>
            <a:srgbClr val="036B9D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Montserrat" panose="00000500000000000000" pitchFamily="2" charset="-52"/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5978D88-75DC-4B6C-8B3A-AD0AE0E83FE3}"/>
              </a:ext>
            </a:extLst>
          </p:cNvPr>
          <p:cNvGrpSpPr/>
          <p:nvPr/>
        </p:nvGrpSpPr>
        <p:grpSpPr>
          <a:xfrm>
            <a:off x="6411345" y="2780042"/>
            <a:ext cx="2358997" cy="1172074"/>
            <a:chOff x="1116078" y="3466492"/>
            <a:chExt cx="2358997" cy="1172074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6078" y="4130735"/>
              <a:ext cx="2358997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900" cap="all" dirty="0">
                  <a:latin typeface="Montserrat" panose="00000500000000000000" pitchFamily="2" charset="-52"/>
                </a:rPr>
                <a:t>Министерство образования и молодежной политики Свердловской области</a:t>
              </a:r>
            </a:p>
          </p:txBody>
        </p:sp>
        <p:pic>
          <p:nvPicPr>
            <p:cNvPr id="4" name="Picture 2" descr="Министерство образования и молодежной политики Свердловской области.  Логотип - Фотографии с меткой «рисунки» | Земля Мастеров">
              <a:extLst>
                <a:ext uri="{FF2B5EF4-FFF2-40B4-BE49-F238E27FC236}">
                  <a16:creationId xmlns:a16="http://schemas.microsoft.com/office/drawing/2014/main" id="{24A42D2D-F808-42D3-940C-A8187A866A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9149" y="3466492"/>
              <a:ext cx="832855" cy="614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395770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587186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5762" y="837456"/>
            <a:ext cx="853247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Нормативно-правовое обеспечение</a:t>
            </a:r>
            <a:r>
              <a:rPr lang="en-US" sz="1100" dirty="0">
                <a:latin typeface="Montserrat" panose="00000500000000000000" pitchFamily="2" charset="-52"/>
              </a:rPr>
              <a:t> </a:t>
            </a:r>
            <a:r>
              <a:rPr lang="ru-RU" sz="1100" dirty="0">
                <a:latin typeface="Montserrat" panose="00000500000000000000" pitchFamily="2" charset="-52"/>
              </a:rPr>
              <a:t>проведения независимой оценки качества условий осуществления образовательной деятельности</a:t>
            </a:r>
            <a:r>
              <a:rPr lang="en-US" sz="1100" dirty="0">
                <a:latin typeface="Montserrat" panose="00000500000000000000" pitchFamily="2" charset="-52"/>
              </a:rPr>
              <a:t> </a:t>
            </a:r>
            <a:r>
              <a:rPr lang="ru-RU" sz="1100" dirty="0">
                <a:latin typeface="Montserrat" panose="00000500000000000000" pitchFamily="2" charset="-52"/>
              </a:rPr>
              <a:t>в части составления, утверждения и загрузки на Официальный сайт ГМУ bus.gov.ru</a:t>
            </a:r>
            <a:r>
              <a:rPr lang="en-US" sz="1100" dirty="0">
                <a:latin typeface="Montserrat" panose="00000500000000000000" pitchFamily="2" charset="-52"/>
              </a:rPr>
              <a:t> </a:t>
            </a:r>
            <a:r>
              <a:rPr lang="ru-RU" sz="1100" dirty="0">
                <a:latin typeface="Montserrat" panose="00000500000000000000" pitchFamily="2" charset="-52"/>
              </a:rPr>
              <a:t>планов мероприятий по устранению недостатков, выявленных в ходе проведения НОК УООД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4707E01-60FF-4FC4-B983-4E73911BC4FC}"/>
              </a:ext>
            </a:extLst>
          </p:cNvPr>
          <p:cNvGrpSpPr/>
          <p:nvPr/>
        </p:nvGrpSpPr>
        <p:grpSpPr>
          <a:xfrm>
            <a:off x="157156" y="1610205"/>
            <a:ext cx="6336458" cy="3121786"/>
            <a:chOff x="683568" y="1605268"/>
            <a:chExt cx="7776863" cy="3223423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FF635FCB-94F4-44B0-B94E-EB8E8AA728F4}"/>
                </a:ext>
              </a:extLst>
            </p:cNvPr>
            <p:cNvSpPr/>
            <p:nvPr/>
          </p:nvSpPr>
          <p:spPr>
            <a:xfrm>
              <a:off x="683568" y="1605268"/>
              <a:ext cx="7776863" cy="3223423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 dirty="0">
                <a:latin typeface="Montserrat" panose="00000500000000000000" pitchFamily="2" charset="-52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854990" y="1802784"/>
              <a:ext cx="7434020" cy="28283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С перечнем нормативно-правовых актов, регламентирующих процедуру проведения НОК УООД, подробно можно ознакомиться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на официальном сайте Министерства образования и молодежной политики Свердловской области </a:t>
              </a:r>
              <a:r>
                <a:rPr lang="en-US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minobraz.egov66.ru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в разделе </a:t>
              </a:r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«Оценка качества образования»</a:t>
              </a: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, подразделы:</a:t>
              </a:r>
            </a:p>
            <a:p>
              <a:endParaRPr lang="ru-RU" sz="1050" b="0" strike="noStrike" spc="-1" dirty="0">
                <a:latin typeface="Montserrat" panose="00000500000000000000" pitchFamily="2" charset="-52"/>
                <a:cs typeface="Calibri" panose="020F0502020204030204" pitchFamily="34" charset="0"/>
              </a:endParaRPr>
            </a:p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1. Федеральная правовая база по вопросам независимой оценки качества</a:t>
              </a:r>
            </a:p>
            <a:p>
              <a:pPr>
                <a:spcBef>
                  <a:spcPts val="567"/>
                </a:spcBef>
                <a:spcAft>
                  <a:spcPts val="567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https://minobraz.egov66.ru/site/item?id=2703</a:t>
              </a:r>
            </a:p>
            <a:p>
              <a:endParaRPr lang="ru-RU" sz="1050" b="0" strike="noStrike" spc="-1" dirty="0">
                <a:latin typeface="Montserrat" panose="00000500000000000000" pitchFamily="2" charset="-52"/>
                <a:cs typeface="Calibri" panose="020F0502020204030204" pitchFamily="34" charset="0"/>
              </a:endParaRPr>
            </a:p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2.  Общественный совет по проведению независимой оценки качества</a:t>
              </a:r>
            </a:p>
            <a:p>
              <a:pPr>
                <a:spcBef>
                  <a:spcPts val="567"/>
                </a:spcBef>
                <a:spcAft>
                  <a:spcPts val="567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https://minobraz.egov66.ru/site/item?id=2702</a:t>
              </a:r>
            </a:p>
            <a:p>
              <a:endParaRPr lang="ru-RU" sz="1050" b="0" strike="noStrike" spc="-1" dirty="0">
                <a:latin typeface="Montserrat" panose="00000500000000000000" pitchFamily="2" charset="-52"/>
                <a:cs typeface="Calibri" panose="020F0502020204030204" pitchFamily="34" charset="0"/>
              </a:endParaRPr>
            </a:p>
            <a:p>
              <a:r>
                <a:rPr lang="ru-RU" sz="105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3. Приказы Министерства образования и молодежной политики Свердловской области по вопросам независимой оценки качества</a:t>
              </a:r>
            </a:p>
            <a:p>
              <a:pPr>
                <a:spcBef>
                  <a:spcPts val="567"/>
                </a:spcBef>
                <a:spcAft>
                  <a:spcPts val="567"/>
                </a:spcAft>
              </a:pPr>
              <a:r>
                <a:rPr lang="ru-RU" sz="105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https://minobraz.egov66.ru/site/item?id=3791</a:t>
              </a:r>
            </a:p>
          </p:txBody>
        </p: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02C7B2E9-8C1C-42EE-8DE5-1C3560CF4C1B}"/>
              </a:ext>
            </a:extLst>
          </p:cNvPr>
          <p:cNvGrpSpPr/>
          <p:nvPr/>
        </p:nvGrpSpPr>
        <p:grpSpPr>
          <a:xfrm>
            <a:off x="6394557" y="1610205"/>
            <a:ext cx="2592288" cy="3121784"/>
            <a:chOff x="5827025" y="1347614"/>
            <a:chExt cx="3137463" cy="3646966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97188E11-543B-41E1-AF30-ED50D29C0143}"/>
                </a:ext>
              </a:extLst>
            </p:cNvPr>
            <p:cNvSpPr/>
            <p:nvPr/>
          </p:nvSpPr>
          <p:spPr>
            <a:xfrm>
              <a:off x="5827025" y="1347614"/>
              <a:ext cx="3137463" cy="3646966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 b="1" dirty="0">
                <a:latin typeface="Montserrat" panose="00000500000000000000" pitchFamily="2" charset="-52"/>
              </a:endParaRPr>
            </a:p>
          </p:txBody>
        </p:sp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21E39436-2BC5-49D8-9FDE-AFDD5B874908}"/>
                </a:ext>
              </a:extLst>
            </p:cNvPr>
            <p:cNvPicPr/>
            <p:nvPr/>
          </p:nvPicPr>
          <p:blipFill>
            <a:blip r:embed="rId4" cstate="print"/>
            <a:stretch/>
          </p:blipFill>
          <p:spPr>
            <a:xfrm>
              <a:off x="5946914" y="1444046"/>
              <a:ext cx="2897685" cy="3454103"/>
            </a:xfrm>
            <a:prstGeom prst="rect">
              <a:avLst/>
            </a:prstGeom>
            <a:ln w="76200">
              <a:noFill/>
              <a:prstDash val="lgDash"/>
            </a:ln>
          </p:spPr>
        </p:pic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4EDC25DB-7B52-4EA8-82AC-FA0BA7B3006F}"/>
              </a:ext>
            </a:extLst>
          </p:cNvPr>
          <p:cNvGrpSpPr/>
          <p:nvPr/>
        </p:nvGrpSpPr>
        <p:grpSpPr>
          <a:xfrm>
            <a:off x="157156" y="221274"/>
            <a:ext cx="8829689" cy="504057"/>
            <a:chOff x="157156" y="221274"/>
            <a:chExt cx="8829689" cy="504057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DB268ED6-23E7-448E-A6E1-2C934ADB83E5}"/>
                </a:ext>
              </a:extLst>
            </p:cNvPr>
            <p:cNvSpPr/>
            <p:nvPr/>
          </p:nvSpPr>
          <p:spPr>
            <a:xfrm>
              <a:off x="157156" y="221274"/>
              <a:ext cx="8829689" cy="504057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2505031-FB31-47E2-90A5-96D1CDB38DA1}"/>
                </a:ext>
              </a:extLst>
            </p:cNvPr>
            <p:cNvSpPr txBox="1"/>
            <p:nvPr/>
          </p:nvSpPr>
          <p:spPr>
            <a:xfrm>
              <a:off x="280327" y="302486"/>
              <a:ext cx="8583346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Нормативно-правовая база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2296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1812448">
            <a:off x="587186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14902" y="152621"/>
            <a:ext cx="71141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Порядок предоставления планов мероприятий по устранению </a:t>
            </a:r>
            <a:r>
              <a:rPr lang="ru-RU" sz="1100" dirty="0" smtClean="0">
                <a:latin typeface="Montserrat" panose="00000500000000000000" pitchFamily="2" charset="-52"/>
              </a:rPr>
              <a:t>недостатков</a:t>
            </a:r>
            <a:endParaRPr lang="ru-RU" sz="1100" dirty="0">
              <a:latin typeface="Montserrat" panose="00000500000000000000" pitchFamily="2" charset="-52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4707E01-60FF-4FC4-B983-4E73911BC4FC}"/>
              </a:ext>
            </a:extLst>
          </p:cNvPr>
          <p:cNvGrpSpPr/>
          <p:nvPr/>
        </p:nvGrpSpPr>
        <p:grpSpPr>
          <a:xfrm>
            <a:off x="157155" y="857605"/>
            <a:ext cx="8829689" cy="3730369"/>
            <a:chOff x="683567" y="529631"/>
            <a:chExt cx="7776863" cy="5751712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FF635FCB-94F4-44B0-B94E-EB8E8AA728F4}"/>
                </a:ext>
              </a:extLst>
            </p:cNvPr>
            <p:cNvSpPr/>
            <p:nvPr/>
          </p:nvSpPr>
          <p:spPr>
            <a:xfrm>
              <a:off x="683567" y="618999"/>
              <a:ext cx="7776863" cy="5662344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846416" y="529631"/>
              <a:ext cx="7451167" cy="551663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just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ru-RU" sz="1050" dirty="0" smtClean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marL="228600" lvl="0" indent="-228600" algn="just">
                <a:buFont typeface="+mj-lt"/>
                <a:buAutoNum type="arabicPeriod"/>
                <a:defRPr/>
              </a:pP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До </a:t>
              </a: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02</a:t>
              </a: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.12.2022 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все ОО получат от оператора НОКО-2022 индивидуальные рекомендации для подготовки планов. В составе письма будут следующие материалы: Информационное письмо от оператора НОКО, инструкция по составлению планов, индивидуальные рекомендации. Эти материалы будут направленны индивидуально в каждую ОО на официальный эл. адрес, а также в орган местного самоуправления. Материалы будут отправлены с почты nok2@gepicentr.ru. </a:t>
              </a:r>
            </a:p>
            <a:p>
              <a:pPr marL="228600" lvl="0" indent="-228600" algn="just">
                <a:buFont typeface="+mj-lt"/>
                <a:buAutoNum type="arabicPeriod"/>
                <a:defRPr/>
              </a:pP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После 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получения вышеуказанных материалов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20B0604020202020204" charset="-52"/>
                </a:rPr>
                <a:t>руководитель ОО должен проконтролировать своевременное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составление плана по устранению недостатков, утвердить план у учредителя и в срок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20B0604020202020204" charset="-52"/>
                </a:rPr>
                <a:t>до </a:t>
              </a:r>
              <a:r>
                <a:rPr lang="ru-RU" sz="1200" b="1" dirty="0" smtClean="0">
                  <a:solidFill>
                    <a:schemeClr val="bg1"/>
                  </a:solidFill>
                  <a:latin typeface="Montserrat" panose="020B0604020202020204" charset="-52"/>
                </a:rPr>
                <a:t>13</a:t>
              </a:r>
              <a:r>
                <a:rPr lang="ru-RU" sz="1200" b="1" dirty="0" smtClean="0">
                  <a:solidFill>
                    <a:schemeClr val="bg1"/>
                  </a:solidFill>
                  <a:latin typeface="Montserrat" panose="020B0604020202020204" charset="-52"/>
                </a:rPr>
                <a:t>.12.2022 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направить комплект необходимых материалов именно в тех форматах, которые указаны ниже:</a:t>
              </a:r>
            </a:p>
            <a:p>
              <a:pPr marL="628650" lvl="1" indent="-171450" algn="just">
                <a:buFont typeface="Arial" panose="020B0604020202020204" pitchFamily="34" charset="0"/>
                <a:buChar char="•"/>
                <a:defRPr/>
              </a:pPr>
              <a:r>
                <a:rPr lang="ru-RU" sz="1200" b="1" dirty="0">
                  <a:solidFill>
                    <a:schemeClr val="bg1"/>
                  </a:solidFill>
                  <a:latin typeface="Montserrat" panose="020B0604020202020204" charset="-52"/>
                </a:rPr>
                <a:t>планы мероприятий 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— XLSX / XLS  (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Microsoft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Excel</a:t>
              </a: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);</a:t>
              </a:r>
            </a:p>
            <a:p>
              <a:pPr marL="628650" lvl="1" indent="-171450" algn="just">
                <a:buFont typeface="Arial" panose="020B0604020202020204" pitchFamily="34" charset="0"/>
                <a:buChar char="•"/>
                <a:defRPr/>
              </a:pPr>
              <a:r>
                <a:rPr lang="ru-RU" sz="1200" b="1" dirty="0">
                  <a:solidFill>
                    <a:schemeClr val="bg1"/>
                  </a:solidFill>
                  <a:latin typeface="Montserrat" panose="020B0604020202020204" charset="-52"/>
                </a:rPr>
                <a:t>планы </a:t>
              </a:r>
              <a:r>
                <a:rPr lang="ru-RU" sz="1200" b="1" dirty="0" smtClean="0">
                  <a:solidFill>
                    <a:schemeClr val="bg1"/>
                  </a:solidFill>
                  <a:latin typeface="Montserrat" panose="020B0604020202020204" charset="-52"/>
                </a:rPr>
                <a:t>мероприятий 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— PDF (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Adobe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Acrobat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Reader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DC</a:t>
              </a: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);</a:t>
              </a:r>
              <a:endParaRPr lang="ru-RU" sz="1200" dirty="0">
                <a:solidFill>
                  <a:schemeClr val="bg1"/>
                </a:solidFill>
                <a:latin typeface="Montserrat" panose="020B0604020202020204" charset="-52"/>
              </a:endParaRPr>
            </a:p>
            <a:p>
              <a:pPr marL="628650" lvl="1" indent="-171450" algn="just">
                <a:buFont typeface="Arial" panose="020B0604020202020204" pitchFamily="34" charset="0"/>
                <a:buChar char="•"/>
                <a:defRPr/>
              </a:pPr>
              <a:r>
                <a:rPr lang="ru-RU" sz="1200" b="1" dirty="0">
                  <a:solidFill>
                    <a:schemeClr val="bg1"/>
                  </a:solidFill>
                  <a:latin typeface="Montserrat" panose="020B0604020202020204" charset="-52"/>
                </a:rPr>
                <a:t>НПА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, утверждающие планы (от учредителя ОО) — DOC (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Microsoft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Word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);</a:t>
              </a:r>
            </a:p>
            <a:p>
              <a:pPr marL="628650" lvl="1" indent="-171450" algn="just">
                <a:buFont typeface="Arial" panose="020B0604020202020204" pitchFamily="34" charset="0"/>
                <a:buChar char="•"/>
                <a:defRPr/>
              </a:pPr>
              <a:r>
                <a:rPr lang="ru-RU" sz="1200" b="1" dirty="0">
                  <a:solidFill>
                    <a:schemeClr val="bg1"/>
                  </a:solidFill>
                  <a:latin typeface="Montserrat" panose="020B0604020202020204" charset="-52"/>
                </a:rPr>
                <a:t>сканы документов НПА от учредителя ОО 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(с подписями и печатью) — PDF (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Adobe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Acrobat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</a:t>
              </a:r>
              <a:r>
                <a:rPr lang="ru-RU" sz="1200" dirty="0" err="1">
                  <a:solidFill>
                    <a:schemeClr val="bg1"/>
                  </a:solidFill>
                  <a:latin typeface="Montserrat" panose="020B0604020202020204" charset="-52"/>
                </a:rPr>
                <a:t>Reader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DC).</a:t>
              </a:r>
            </a:p>
            <a:p>
              <a:pPr marL="628650" lvl="1" indent="-171450" algn="just">
                <a:buFont typeface="Arial" panose="020B0604020202020204" pitchFamily="34" charset="0"/>
                <a:buChar char="•"/>
                <a:defRPr/>
              </a:pPr>
              <a:endParaRPr lang="ru-RU" sz="1200" dirty="0">
                <a:solidFill>
                  <a:schemeClr val="bg1"/>
                </a:solidFill>
                <a:latin typeface="Montserrat" panose="020B0604020202020204" charset="-52"/>
              </a:endParaRPr>
            </a:p>
            <a:p>
              <a:pPr lvl="0" algn="just">
                <a:defRPr/>
              </a:pP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Планы и НПА направлять на электронную почту регионального оператора НОКО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20B0604020202020204" charset="-52"/>
                </a:rPr>
                <a:t>nok2@gepicentr.ru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 и </a:t>
              </a: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в Министерство </a:t>
              </a:r>
              <a:r>
                <a:rPr lang="ru-RU" sz="1200" dirty="0">
                  <a:solidFill>
                    <a:schemeClr val="bg1"/>
                  </a:solidFill>
                  <a:latin typeface="Montserrat" panose="020B0604020202020204" charset="-52"/>
                </a:rPr>
                <a:t>образования и молодежной политики Свердловской </a:t>
              </a:r>
              <a:r>
                <a:rPr lang="ru-RU" sz="1200" dirty="0" smtClean="0">
                  <a:solidFill>
                    <a:schemeClr val="bg1"/>
                  </a:solidFill>
                  <a:latin typeface="Montserrat" panose="020B0604020202020204" charset="-52"/>
                </a:rPr>
                <a:t>области официальным письмом посредствам СЭД.</a:t>
              </a:r>
              <a:endParaRPr lang="ru-RU" sz="1200" dirty="0">
                <a:solidFill>
                  <a:schemeClr val="bg1"/>
                </a:solidFill>
                <a:latin typeface="Montserrat" panose="020B0604020202020204" charset="-5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49783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49235" y="123148"/>
            <a:ext cx="744553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Структура плана мероприятий по устранению недостатков,</a:t>
            </a:r>
          </a:p>
          <a:p>
            <a:pPr algn="ctr"/>
            <a:r>
              <a:rPr lang="ru-RU" sz="1100" dirty="0">
                <a:latin typeface="Montserrat" panose="00000500000000000000" pitchFamily="2" charset="-52"/>
              </a:rPr>
              <a:t>выявленных в ходе проведения НОК УООД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EF341DCD-9CB3-432C-896F-8DE9F0CC1580}"/>
              </a:ext>
            </a:extLst>
          </p:cNvPr>
          <p:cNvGrpSpPr/>
          <p:nvPr/>
        </p:nvGrpSpPr>
        <p:grpSpPr>
          <a:xfrm>
            <a:off x="539552" y="554035"/>
            <a:ext cx="8064896" cy="4465987"/>
            <a:chOff x="1547664" y="764242"/>
            <a:chExt cx="6048673" cy="3855044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8E41E2DB-B5AA-458A-964F-41879EDCF4D6}"/>
                </a:ext>
              </a:extLst>
            </p:cNvPr>
            <p:cNvSpPr/>
            <p:nvPr/>
          </p:nvSpPr>
          <p:spPr>
            <a:xfrm>
              <a:off x="1547664" y="764242"/>
              <a:ext cx="6048673" cy="3855044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9FB5E80F-1914-43FA-9CEA-C04851AF2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598" y="961677"/>
              <a:ext cx="5586804" cy="3460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163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45476"/>
            <a:ext cx="71141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Состав информации, включаемой в план по устранению недостатков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E41E2DB-B5AA-458A-964F-41879EDCF4D6}"/>
              </a:ext>
            </a:extLst>
          </p:cNvPr>
          <p:cNvSpPr/>
          <p:nvPr/>
        </p:nvSpPr>
        <p:spPr>
          <a:xfrm>
            <a:off x="160245" y="282118"/>
            <a:ext cx="3835691" cy="4754116"/>
          </a:xfrm>
          <a:prstGeom prst="rect">
            <a:avLst/>
          </a:prstGeom>
          <a:solidFill>
            <a:srgbClr val="036B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12BF4ED-0E80-4A49-8BB9-C6403365552F}"/>
              </a:ext>
            </a:extLst>
          </p:cNvPr>
          <p:cNvSpPr/>
          <p:nvPr/>
        </p:nvSpPr>
        <p:spPr>
          <a:xfrm>
            <a:off x="177926" y="307086"/>
            <a:ext cx="3691675" cy="46628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rtl="0"/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Согласно</a:t>
            </a:r>
            <a:r>
              <a:rPr lang="ru-RU" sz="900" spc="-1" dirty="0" smtClean="0">
                <a:solidFill>
                  <a:srgbClr val="000000"/>
                </a:solidFill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 </a:t>
            </a:r>
            <a:r>
              <a:rPr lang="ru-RU" sz="900" b="1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приказу Министерства финансов Российской Федерации от 07.05.2019 № 66н, </a:t>
            </a:r>
            <a:r>
              <a:rPr lang="ru-RU" sz="900" spc="-1" dirty="0" smtClean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п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ри формировании плана по устранению недостатков, выявленных в ходе независимой оценки качества, указывается следующая информация:</a:t>
            </a:r>
          </a:p>
          <a:p>
            <a:pPr marL="194367" indent="-194367" algn="just">
              <a:buFont typeface="Wingdings" panose="05000000000000000000" pitchFamily="2" charset="2"/>
              <a:buChar char="v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Реквизиты </a:t>
            </a:r>
            <a:r>
              <a:rPr lang="ru-RU" sz="900" b="1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НПА учредителя ОО, которым утверждается план по устранению недостатков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:</a:t>
            </a:r>
            <a:endParaRPr lang="ru-RU" sz="900" dirty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505355" lvl="1" indent="-194367" algn="just"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наименование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вида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 нормативного правового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акта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;</a:t>
            </a:r>
          </a:p>
          <a:p>
            <a:pPr marL="505355" lvl="1" indent="-194367" algn="just"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дата принятия 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нормативного правового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акта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;</a:t>
            </a:r>
          </a:p>
          <a:p>
            <a:pPr marL="505355" lvl="1" indent="-194367" algn="just"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номер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 нормативного правового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акта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;</a:t>
            </a:r>
          </a:p>
          <a:p>
            <a:pPr marL="505355" lvl="1" indent="-194367" algn="just"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наименование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 нормативного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правового акта;</a:t>
            </a:r>
            <a:endParaRPr lang="ru-RU" sz="9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310988" lvl="1" algn="just"/>
            <a:endParaRPr lang="ru-RU" sz="9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194367" indent="-194367" algn="just">
              <a:buFont typeface="Wingdings" panose="05000000000000000000" pitchFamily="2" charset="2"/>
              <a:buChar char="v"/>
            </a:pPr>
            <a:r>
              <a:rPr lang="ru-RU" sz="900" b="1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Реквизиты</a:t>
            </a:r>
            <a:r>
              <a:rPr lang="ru-RU" sz="900" dirty="0" smtClean="0">
                <a:latin typeface="Montserrat" panose="00000500000000000000" pitchFamily="2" charset="-52"/>
                <a:cs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утвержденного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плана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 по устранению недостатков, выявленных в ходе независимой оценки качества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;</a:t>
            </a:r>
          </a:p>
          <a:p>
            <a:pPr algn="just"/>
            <a:endParaRPr lang="ru-RU" sz="900" dirty="0" smtClean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94367" indent="-194367" algn="just">
              <a:buFont typeface="Wingdings" panose="05000000000000000000" pitchFamily="2" charset="2"/>
              <a:buChar char="v"/>
            </a:pPr>
            <a:endParaRPr lang="ru-RU" sz="900" dirty="0" smtClean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94367" indent="-194367" algn="just">
              <a:buFont typeface="Wingdings" panose="05000000000000000000" pitchFamily="2" charset="2"/>
              <a:buChar char="v"/>
            </a:pPr>
            <a:endParaRPr lang="ru-RU" sz="900" dirty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94367" indent="-194367" algn="just">
              <a:buFont typeface="Wingdings" panose="05000000000000000000" pitchFamily="2" charset="2"/>
              <a:buChar char="v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Период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, на который сформирован план по устранению недостатков, выявленных в ходе независимой оценки качества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;</a:t>
            </a:r>
          </a:p>
          <a:p>
            <a:pPr marL="194367" indent="-194367" algn="just">
              <a:buFont typeface="Wingdings" panose="05000000000000000000" pitchFamily="2" charset="2"/>
              <a:buChar char="v"/>
            </a:pPr>
            <a:endParaRPr lang="ru-RU" sz="900" dirty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algn="just"/>
            <a:endParaRPr lang="ru-RU" sz="900" dirty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94367" indent="-194367" algn="just">
              <a:buFont typeface="Wingdings" panose="05000000000000000000" pitchFamily="2" charset="2"/>
              <a:buChar char="v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Сведения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о недостатках, 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выявленных в ходе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НОКО, 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включенных в план по устранению недостатков, выявленных в ходе независимой оценки качества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;</a:t>
            </a:r>
          </a:p>
          <a:p>
            <a:pPr algn="just"/>
            <a:endParaRPr lang="ru-RU" sz="900" dirty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94367" indent="-194367" algn="just">
              <a:buFont typeface="Wingdings" panose="05000000000000000000" pitchFamily="2" charset="2"/>
              <a:buChar char="v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Сведения о мероприятиях 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по устранению недостатков, выявленных в ходе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НОКО, 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включенных в план по устранению недостатков, выявленных в ходе независимой оценки качества;</a:t>
            </a:r>
          </a:p>
          <a:p>
            <a:pPr marL="310988" lvl="1" algn="just"/>
            <a:endParaRPr lang="ru-RU" sz="900" dirty="0" smtClean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9859" y="307086"/>
            <a:ext cx="5021308" cy="472914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12051" y="282118"/>
            <a:ext cx="1029116" cy="1281519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779912" y="1131590"/>
            <a:ext cx="4104456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3764912" y="2055870"/>
            <a:ext cx="1230969" cy="2029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779912" y="2333881"/>
            <a:ext cx="2052228" cy="947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3764912" y="2283803"/>
            <a:ext cx="3039336" cy="89931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3779912" y="3589365"/>
            <a:ext cx="648072" cy="24748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3798412" y="3589365"/>
            <a:ext cx="2141740" cy="8714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3764912" y="2428581"/>
            <a:ext cx="4695520" cy="30487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989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14903" y="267494"/>
            <a:ext cx="71141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Критерии оценки качества условий осуществления образовательной деятельности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F568E44-3C83-4050-A045-31D99852AD27}"/>
              </a:ext>
            </a:extLst>
          </p:cNvPr>
          <p:cNvGrpSpPr/>
          <p:nvPr/>
        </p:nvGrpSpPr>
        <p:grpSpPr>
          <a:xfrm>
            <a:off x="157156" y="1130328"/>
            <a:ext cx="8829690" cy="2881582"/>
            <a:chOff x="539552" y="1822193"/>
            <a:chExt cx="8064898" cy="2216195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8E41E2DB-B5AA-458A-964F-41879EDCF4D6}"/>
                </a:ext>
              </a:extLst>
            </p:cNvPr>
            <p:cNvSpPr/>
            <p:nvPr/>
          </p:nvSpPr>
          <p:spPr>
            <a:xfrm>
              <a:off x="539552" y="1822193"/>
              <a:ext cx="8064898" cy="2216195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D12BF4ED-0E80-4A49-8BB9-C6403365552F}"/>
                </a:ext>
              </a:extLst>
            </p:cNvPr>
            <p:cNvSpPr/>
            <p:nvPr/>
          </p:nvSpPr>
          <p:spPr>
            <a:xfrm>
              <a:off x="652055" y="1886872"/>
              <a:ext cx="7839891" cy="208683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tabLst>
                  <a:tab pos="233363" algn="l"/>
                </a:tabLst>
              </a:pPr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Общие критерии оценки качества условий осуществления образовательной деятельности организациями, осуществляющими образовательную деятельность по основным общеобразовательным программам, образовательным программам среднего профессионального образования, основным программам профессионального обучения, дополнительным общеобразовательным программам</a:t>
              </a:r>
              <a:r>
                <a:rPr lang="ru-RU" sz="1200" spc="-1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 (см.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приказ Министерства просвещения Российской Федерации от 13.03.2019 № 114 </a:t>
              </a:r>
              <a:r>
                <a:rPr lang="ru-RU" sz="1200" i="1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«Об утверждении показателей, характеризующих общие критерии оценки качества условий осуществления образовательной деятельности организациями, осуществляющими образовательную деятельность…»</a:t>
              </a:r>
              <a:r>
                <a:rPr lang="ru-RU" sz="1200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):</a:t>
              </a:r>
            </a:p>
            <a:p>
              <a:pPr algn="just">
                <a:tabLst>
                  <a:tab pos="233363" algn="l"/>
                </a:tabLst>
              </a:pPr>
              <a:r>
                <a:rPr lang="en-US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I.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Открытость и доступность информации об организации, осуществляющей образовательную деятельность</a:t>
              </a:r>
            </a:p>
            <a:p>
              <a:pPr algn="just">
                <a:tabLst>
                  <a:tab pos="233363" algn="l"/>
                </a:tabLst>
              </a:pPr>
              <a:r>
                <a:rPr lang="en-US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II.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Комфортность условий, в которых осуществляется образовательная деятельность</a:t>
              </a:r>
            </a:p>
            <a:p>
              <a:pPr algn="just">
                <a:tabLst>
                  <a:tab pos="233363" algn="l"/>
                </a:tabLst>
              </a:pPr>
              <a:r>
                <a:rPr lang="en-US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III.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Доступность образовательной деятельности для инвалидов</a:t>
              </a:r>
            </a:p>
            <a:p>
              <a:pPr algn="just">
                <a:tabLst>
                  <a:tab pos="233363" algn="l"/>
                </a:tabLst>
              </a:pPr>
              <a:r>
                <a:rPr lang="en-US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IV.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Доброжелательность, вежливость работников образовательной организации</a:t>
              </a:r>
            </a:p>
            <a:p>
              <a:pPr algn="just">
                <a:tabLst>
                  <a:tab pos="233363" algn="l"/>
                </a:tabLst>
              </a:pPr>
              <a:r>
                <a:rPr lang="en-US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V. </a:t>
              </a:r>
              <a:r>
                <a:rPr lang="ru-RU" sz="12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Удовлетворенность условиями осуществления образовательной деятельности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79072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5616" y="123478"/>
            <a:ext cx="71141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Сведения о недостатках, выявленных в ходе НОК УООД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E41E2DB-B5AA-458A-964F-41879EDCF4D6}"/>
              </a:ext>
            </a:extLst>
          </p:cNvPr>
          <p:cNvSpPr/>
          <p:nvPr/>
        </p:nvSpPr>
        <p:spPr>
          <a:xfrm>
            <a:off x="121152" y="555526"/>
            <a:ext cx="2254604" cy="3312368"/>
          </a:xfrm>
          <a:prstGeom prst="rect">
            <a:avLst/>
          </a:prstGeom>
          <a:solidFill>
            <a:srgbClr val="036B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12BF4ED-0E80-4A49-8BB9-C6403365552F}"/>
              </a:ext>
            </a:extLst>
          </p:cNvPr>
          <p:cNvSpPr/>
          <p:nvPr/>
        </p:nvSpPr>
        <p:spPr>
          <a:xfrm>
            <a:off x="315001" y="987574"/>
            <a:ext cx="180019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0"/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При формировании сведений о недостатках, выявленных в ходе независимой оценки качества, включенных в план по устранению недостатков, выявленных в ходе независимой оценки качества, указывается следующая 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информация:</a:t>
            </a:r>
            <a:endParaRPr lang="ru-RU" sz="900" dirty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94367" indent="-194367" algn="just">
              <a:buFont typeface="Wingdings" panose="05000000000000000000" pitchFamily="2" charset="2"/>
              <a:buChar char="v"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Наименование недостатка</a:t>
            </a:r>
            <a:r>
              <a: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, выявленного в ходе независимой оценки качества</a:t>
            </a:r>
            <a:r>
              <a: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rPr>
              <a:t>;</a:t>
            </a:r>
            <a:endParaRPr lang="ru-RU" sz="900" dirty="0">
              <a:solidFill>
                <a:schemeClr val="bg1"/>
              </a:solidFill>
              <a:latin typeface="Montserrat" panose="00000500000000000000" pitchFamily="2" charset="-52"/>
              <a:cs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792" y="369588"/>
            <a:ext cx="6242697" cy="4664570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>
            <a:off x="1547664" y="2715766"/>
            <a:ext cx="1440160" cy="7200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3059832" y="1923678"/>
            <a:ext cx="1584176" cy="311048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3753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82149" y="123478"/>
            <a:ext cx="71141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Сведения о мероприятиях по устранению недостатков, выявленных в ходе НОК УООД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995BEED7-0103-4733-9F73-4D0155E1142D}"/>
              </a:ext>
            </a:extLst>
          </p:cNvPr>
          <p:cNvGrpSpPr/>
          <p:nvPr/>
        </p:nvGrpSpPr>
        <p:grpSpPr>
          <a:xfrm>
            <a:off x="107504" y="385089"/>
            <a:ext cx="3456384" cy="4634933"/>
            <a:chOff x="66704" y="1470429"/>
            <a:chExt cx="7350770" cy="3785446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8E41E2DB-B5AA-458A-964F-41879EDCF4D6}"/>
                </a:ext>
              </a:extLst>
            </p:cNvPr>
            <p:cNvSpPr/>
            <p:nvPr/>
          </p:nvSpPr>
          <p:spPr>
            <a:xfrm>
              <a:off x="66704" y="1470429"/>
              <a:ext cx="7350770" cy="3785446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D12BF4ED-0E80-4A49-8BB9-C6403365552F}"/>
                </a:ext>
              </a:extLst>
            </p:cNvPr>
            <p:cNvSpPr/>
            <p:nvPr/>
          </p:nvSpPr>
          <p:spPr>
            <a:xfrm>
              <a:off x="199090" y="1577130"/>
              <a:ext cx="6738986" cy="29032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rtl="0"/>
              <a:r>
                <a:rPr lang="ru-RU" sz="900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При формировании сведений о мероприятиях по устранению недостатков, выявленных в ходе независимой оценки качества, включенных в план по устранению недостатков, выявленных в ходе независимой оценки качества, указывается следующая </a:t>
              </a:r>
              <a:r>
                <a:rPr lang="ru-RU" sz="900" dirty="0" smtClean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информация:</a:t>
              </a:r>
            </a:p>
            <a:p>
              <a:pPr algn="just" rtl="0"/>
              <a:endPara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endParaRPr>
            </a:p>
            <a:p>
              <a:pPr marL="194367" indent="-194367" algn="just">
                <a:buFont typeface="Wingdings" panose="05000000000000000000" pitchFamily="2" charset="2"/>
                <a:buChar char="v"/>
              </a:pP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Наименование мероприятия </a:t>
              </a:r>
              <a:r>
                <a:rPr lang="ru-RU" sz="900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по устранению недостатков, выявленных в ходе независимой оценки качества, с указанием недостатка, выявленного в ходе независимой оценки качества, на устранение которого направлено мероприятие по устранению недостатков, выявленных в ходе независимой оценки качества</a:t>
              </a:r>
              <a:r>
                <a:rPr lang="ru-RU" sz="900" dirty="0" smtClean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;</a:t>
              </a:r>
            </a:p>
            <a:p>
              <a:pPr marL="194367" indent="-194367" algn="just">
                <a:buFont typeface="Wingdings" panose="05000000000000000000" pitchFamily="2" charset="2"/>
                <a:buChar char="v"/>
              </a:pPr>
              <a:endParaRPr lang="ru-RU" sz="900" dirty="0" smtClean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endParaRPr>
            </a:p>
            <a:p>
              <a:pPr marL="194367" indent="-194367" algn="just">
                <a:buFont typeface="Wingdings" panose="05000000000000000000" pitchFamily="2" charset="2"/>
                <a:buChar char="v"/>
              </a:pPr>
              <a:endPara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endParaRPr>
            </a:p>
            <a:p>
              <a:pPr marL="194367" indent="-194367" algn="just">
                <a:buFont typeface="Wingdings" panose="05000000000000000000" pitchFamily="2" charset="2"/>
                <a:buChar char="v"/>
              </a:pP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Плановый срок реализации мероприятия </a:t>
              </a:r>
              <a:r>
                <a:rPr lang="ru-RU" sz="900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по устранению </a:t>
              </a:r>
              <a:r>
                <a:rPr lang="ru-RU" sz="900" dirty="0" smtClean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недостатков (</a:t>
              </a:r>
              <a:r>
                <a:rPr lang="ru-RU" sz="900" b="1" dirty="0" smtClean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только до 31.12.2023</a:t>
              </a:r>
              <a:r>
                <a:rPr lang="ru-RU" sz="900" dirty="0" smtClean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);</a:t>
              </a:r>
            </a:p>
            <a:p>
              <a:pPr algn="just"/>
              <a:endPara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endParaRPr>
            </a:p>
            <a:p>
              <a:pPr marL="194367" indent="-194367" algn="just">
                <a:buFont typeface="Wingdings" panose="05000000000000000000" pitchFamily="2" charset="2"/>
                <a:buChar char="v"/>
              </a:pP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Фамилия, имя, отчество </a:t>
              </a:r>
              <a:r>
                <a:rPr lang="ru-RU" sz="900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(при наличии),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должность ответственного исполнителя </a:t>
              </a:r>
              <a:r>
                <a:rPr lang="ru-RU" sz="900" dirty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мероприятия по устранению </a:t>
              </a:r>
              <a:r>
                <a:rPr lang="ru-RU" sz="900" dirty="0" smtClean="0">
                  <a:solidFill>
                    <a:schemeClr val="bg1"/>
                  </a:solidFill>
                  <a:latin typeface="Montserrat" panose="00000500000000000000" pitchFamily="2" charset="-52"/>
                  <a:cs typeface="Calibri" panose="020F0502020204030204" pitchFamily="34" charset="0"/>
                </a:rPr>
                <a:t>недостатков (только руководитель ОО);</a:t>
              </a:r>
              <a:endParaRPr lang="ru-RU" sz="900" dirty="0">
                <a:solidFill>
                  <a:schemeClr val="bg1"/>
                </a:solidFill>
                <a:latin typeface="Montserrat" panose="00000500000000000000" pitchFamily="2" charset="-52"/>
                <a:cs typeface="Calibri" panose="020F0502020204030204" pitchFamily="34" charset="0"/>
              </a:endParaRPr>
            </a:p>
          </p:txBody>
        </p: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19" y="760841"/>
            <a:ext cx="5257291" cy="3821410"/>
          </a:xfrm>
          <a:prstGeom prst="rect">
            <a:avLst/>
          </a:prstGeom>
        </p:spPr>
      </p:pic>
      <p:cxnSp>
        <p:nvCxnSpPr>
          <p:cNvPr id="17" name="Прямая со стрелкой 16"/>
          <p:cNvCxnSpPr/>
          <p:nvPr/>
        </p:nvCxnSpPr>
        <p:spPr>
          <a:xfrm>
            <a:off x="3270219" y="2047897"/>
            <a:ext cx="2453908" cy="88239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270219" y="3095943"/>
            <a:ext cx="3894069" cy="7470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3296220" y="3845740"/>
            <a:ext cx="4372124" cy="2110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54009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166726" y="-1329467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5616" y="51470"/>
            <a:ext cx="71141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Сведения о мероприятиях по устранению недостатков, выявленных в ходе НОК УООД</a:t>
            </a:r>
          </a:p>
          <a:p>
            <a:pPr algn="ctr"/>
            <a:r>
              <a:rPr lang="ru-RU" sz="1100" dirty="0">
                <a:latin typeface="Montserrat" panose="00000500000000000000" pitchFamily="2" charset="-52"/>
              </a:rPr>
              <a:t>и включенных в план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5676312-4D66-4A08-A051-1DDA9C3BBDEA}"/>
              </a:ext>
            </a:extLst>
          </p:cNvPr>
          <p:cNvGrpSpPr/>
          <p:nvPr/>
        </p:nvGrpSpPr>
        <p:grpSpPr>
          <a:xfrm>
            <a:off x="251520" y="482356"/>
            <a:ext cx="2736304" cy="4537665"/>
            <a:chOff x="157154" y="1275605"/>
            <a:chExt cx="3172242" cy="4012383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8E41E2DB-B5AA-458A-964F-41879EDCF4D6}"/>
                </a:ext>
              </a:extLst>
            </p:cNvPr>
            <p:cNvSpPr/>
            <p:nvPr/>
          </p:nvSpPr>
          <p:spPr>
            <a:xfrm>
              <a:off x="157155" y="1275605"/>
              <a:ext cx="3172241" cy="4012383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D12BF4ED-0E80-4A49-8BB9-C6403365552F}"/>
                </a:ext>
              </a:extLst>
            </p:cNvPr>
            <p:cNvSpPr/>
            <p:nvPr/>
          </p:nvSpPr>
          <p:spPr>
            <a:xfrm>
              <a:off x="157154" y="1275605"/>
              <a:ext cx="3009066" cy="34789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771"/>
                </a:spcAft>
              </a:pP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Наименование</a:t>
              </a:r>
              <a:r>
                <a:rPr lang="ru-RU" sz="900" b="1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мероприятия</a:t>
              </a:r>
            </a:p>
            <a:p>
              <a:pPr marL="173899" indent="-171450" algn="just">
                <a:buClr>
                  <a:schemeClr val="bg1"/>
                </a:buClr>
                <a:buSzPct val="100000"/>
                <a:buFont typeface="Wingdings" panose="05000000000000000000" pitchFamily="2" charset="2"/>
                <a:buChar char="v"/>
              </a:pP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В план вносятся только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нереализованные</a:t>
              </a:r>
              <a:r>
                <a:rPr lang="ru-RU" sz="900" b="1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мероприятия</a:t>
              </a: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, обязательные к исполнению (</a:t>
              </a:r>
              <a:r>
                <a:rPr lang="ru-RU" sz="900" u="sng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с опорой на индивидуальные рекомендации оператора, составленные по итогам аудита помещений образовательной организации и ее официального сайта, а также опроса респондентов</a:t>
              </a:r>
              <a:r>
                <a:rPr lang="ru-RU" sz="900" spc="-1" dirty="0" smtClean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).</a:t>
              </a:r>
            </a:p>
            <a:p>
              <a:pPr marL="2449" algn="just">
                <a:buClr>
                  <a:schemeClr val="bg1"/>
                </a:buClr>
                <a:buSzPct val="100000"/>
              </a:pPr>
              <a:endParaRPr lang="ru-RU" sz="900" spc="-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marL="173899" indent="-171450" algn="just">
                <a:buClr>
                  <a:schemeClr val="bg1"/>
                </a:buClr>
                <a:buSzPct val="100000"/>
                <a:buFont typeface="Wingdings" panose="05000000000000000000" pitchFamily="2" charset="2"/>
                <a:buChar char="v"/>
              </a:pP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Непременным условием является логическое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соответствие</a:t>
              </a:r>
              <a:r>
                <a:rPr lang="ru-RU" sz="900" b="1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планового</a:t>
              </a:r>
              <a:r>
                <a:rPr lang="ru-RU" sz="900" b="1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мероприятия</a:t>
              </a:r>
              <a:r>
                <a:rPr lang="ru-RU" sz="900" b="1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выявленному</a:t>
              </a:r>
              <a:r>
                <a:rPr lang="ru-RU" sz="900" b="1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недостатку</a:t>
              </a: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, недостаток же напрямую соотносится с критерием оценки качества образовательной деятельности</a:t>
              </a:r>
              <a:r>
                <a:rPr lang="ru-RU" sz="900" spc="-1" dirty="0" smtClean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.</a:t>
              </a:r>
            </a:p>
            <a:p>
              <a:pPr marL="2449" algn="just">
                <a:buClr>
                  <a:schemeClr val="bg1"/>
                </a:buClr>
                <a:buSzPct val="100000"/>
              </a:pPr>
              <a:endParaRPr lang="ru-RU" sz="900" spc="-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marL="173899" indent="-171450" algn="just">
                <a:buClr>
                  <a:schemeClr val="bg1"/>
                </a:buClr>
                <a:buSzPct val="100000"/>
                <a:buFont typeface="Wingdings" panose="05000000000000000000" pitchFamily="2" charset="2"/>
                <a:buChar char="v"/>
              </a:pP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Мероприятия вносятся в план лишь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единожды</a:t>
              </a: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, т. е. не должны дублироваться (повторяться</a:t>
              </a:r>
              <a:r>
                <a:rPr lang="ru-RU" sz="900" spc="-1" dirty="0" smtClean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).</a:t>
              </a:r>
            </a:p>
            <a:p>
              <a:pPr marL="2449" algn="just">
                <a:buClr>
                  <a:schemeClr val="bg1"/>
                </a:buClr>
                <a:buSzPct val="100000"/>
              </a:pPr>
              <a:endParaRPr lang="ru-RU" sz="900" spc="-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marL="173899" indent="-171450" algn="just">
                <a:buClr>
                  <a:schemeClr val="bg1"/>
                </a:buClr>
                <a:buSzPct val="100000"/>
                <a:buFont typeface="Wingdings" panose="05000000000000000000" pitchFamily="2" charset="2"/>
                <a:buChar char="v"/>
              </a:pPr>
              <a:r>
                <a:rPr lang="ru-RU" sz="900" spc="-1" dirty="0" smtClean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Лаконичность </a:t>
              </a: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формулировок,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ясность</a:t>
              </a: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и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доступность</a:t>
              </a:r>
              <a:r>
                <a:rPr lang="ru-RU" sz="900" spc="-1" dirty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 изложения.</a:t>
              </a:r>
              <a:endParaRPr lang="ru-RU" sz="900" spc="-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5500" y="1131590"/>
            <a:ext cx="5813549" cy="388843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932040" y="3003798"/>
            <a:ext cx="1728192" cy="205063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2987824" y="3219822"/>
            <a:ext cx="1873413" cy="32461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8501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9BE7D743-3FEF-4D45-A290-48B27E494323}"/>
              </a:ext>
            </a:extLst>
          </p:cNvPr>
          <p:cNvGrpSpPr/>
          <p:nvPr/>
        </p:nvGrpSpPr>
        <p:grpSpPr>
          <a:xfrm>
            <a:off x="157154" y="483518"/>
            <a:ext cx="3262718" cy="4502303"/>
            <a:chOff x="539552" y="1275606"/>
            <a:chExt cx="2716019" cy="3369519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8E41E2DB-B5AA-458A-964F-41879EDCF4D6}"/>
                </a:ext>
              </a:extLst>
            </p:cNvPr>
            <p:cNvSpPr/>
            <p:nvPr/>
          </p:nvSpPr>
          <p:spPr>
            <a:xfrm>
              <a:off x="539552" y="1275606"/>
              <a:ext cx="2716019" cy="3369519"/>
            </a:xfrm>
            <a:prstGeom prst="rect">
              <a:avLst/>
            </a:prstGeom>
            <a:solidFill>
              <a:srgbClr val="036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D12BF4ED-0E80-4A49-8BB9-C6403365552F}"/>
                </a:ext>
              </a:extLst>
            </p:cNvPr>
            <p:cNvSpPr/>
            <p:nvPr/>
          </p:nvSpPr>
          <p:spPr>
            <a:xfrm>
              <a:off x="539552" y="1378314"/>
              <a:ext cx="2566419" cy="23993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771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Плановый срок реализации </a:t>
              </a:r>
              <a:r>
                <a:rPr lang="ru-RU" sz="900" b="1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мероприятия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771"/>
                </a:spcAft>
                <a:buClrTx/>
                <a:buSzTx/>
                <a:buFontTx/>
                <a:buNone/>
                <a:tabLst/>
                <a:defRPr/>
              </a:pPr>
              <a:endParaRPr lang="ru-RU" sz="900" b="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marL="0" marR="0" lvl="0" indent="0" algn="just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Корректность</a:t>
              </a:r>
              <a:r>
                <a:rPr kumimoji="0" lang="ru-RU" sz="900" b="0" i="0" u="none" strike="noStrike" kern="1200" cap="none" spc="-1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 и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реалистичность</a:t>
              </a:r>
              <a:r>
                <a:rPr kumimoji="0" lang="ru-RU" sz="900" b="0" i="0" u="none" strike="noStrike" kern="1200" cap="none" spc="-1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 сроков исполнения плановых мероприятий.</a:t>
              </a:r>
              <a:endPara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</a:endParaRPr>
            </a:p>
            <a:p>
              <a:pPr marL="0" marR="0" lvl="0" indent="0" algn="just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0" i="0" u="none" strike="noStrike" kern="1200" cap="none" spc="-1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Даты заполняются только в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числовом</a:t>
              </a:r>
              <a:r>
                <a:rPr kumimoji="0" lang="ru-RU" sz="900" b="1" i="0" u="none" strike="noStrike" kern="1200" cap="none" spc="-1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 </a:t>
              </a:r>
              <a:r>
                <a:rPr lang="ru-RU" sz="900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формате</a:t>
              </a:r>
              <a:r>
                <a:rPr kumimoji="0" lang="ru-RU" sz="900" b="0" i="0" u="none" strike="noStrike" kern="1200" cap="none" spc="-1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 (</a:t>
              </a:r>
              <a:r>
                <a:rPr kumimoji="0" lang="ru-RU" sz="900" b="0" i="1" u="none" strike="noStrike" kern="1200" cap="none" spc="-1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ДД.ММ.ГГГГ</a:t>
              </a:r>
              <a:r>
                <a:rPr kumimoji="0" lang="ru-RU" sz="900" b="0" i="0" u="none" strike="noStrike" kern="1200" cap="none" spc="-1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).</a:t>
              </a:r>
              <a:endPara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</a:endParaRPr>
            </a:p>
            <a:p>
              <a:pPr marL="0" marR="0" lvl="0" indent="0" algn="just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900" b="0" i="0" u="none" strike="noStrike" kern="1200" cap="none" spc="-1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</a:endParaRPr>
            </a:p>
            <a:p>
              <a:pPr marL="0" marR="0" lvl="0" indent="0" algn="just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</a:endParaRPr>
            </a:p>
            <a:p>
              <a:pPr lvl="0" algn="just">
                <a:defRPr/>
              </a:pPr>
              <a:r>
                <a:rPr lang="ru-RU" sz="900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В соответствии с протоколом Общественного </a:t>
              </a:r>
              <a:r>
                <a:rPr lang="ru-RU" sz="900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совета при Министерстве образования и молодежной политики Свердловской области по независимой оценке качества условий осуществления образовательной деятельности</a:t>
              </a:r>
              <a:r>
                <a:rPr kumimoji="0" lang="ru-RU" sz="900" i="0" u="none" strike="noStrike" kern="1200" cap="none" spc="-1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-52"/>
                  <a:ea typeface="Microsoft YaHei"/>
                </a:rPr>
                <a:t>:</a:t>
              </a:r>
              <a:endParaRPr kumimoji="0" lang="ru-RU" sz="900" i="0" u="none" strike="noStrike" kern="1200" cap="none" spc="-1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</a:endParaRPr>
            </a:p>
            <a:p>
              <a:pPr marL="0" marR="0" lvl="0" indent="0" algn="just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900" spc="-1" dirty="0" smtClean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«При  составлении  Планов  по  устранению недостатков сроки мероприятий должны быть достижимы в </a:t>
              </a:r>
              <a:r>
                <a:rPr lang="ru-RU" sz="900" b="1" spc="-1" dirty="0" smtClean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течение года (до 31.12.2023) </a:t>
              </a:r>
              <a:r>
                <a:rPr lang="ru-RU" sz="900" spc="-1" dirty="0" smtClean="0">
                  <a:solidFill>
                    <a:schemeClr val="bg1"/>
                  </a:solidFill>
                  <a:latin typeface="Montserrat" panose="00000500000000000000" pitchFamily="2" charset="-52"/>
                  <a:ea typeface="Microsoft YaHei"/>
                </a:rPr>
                <a:t>и соотнесены с объемом необходимых  мероприятий  (работ)  по  устранению  выявленных  по  итогам  проведенной  НОКО недостатков». </a:t>
              </a:r>
              <a:endParaRPr lang="ru-RU" sz="900" spc="-1" dirty="0">
                <a:solidFill>
                  <a:srgbClr val="FF0000"/>
                </a:solidFill>
                <a:latin typeface="Montserrat" panose="00000500000000000000" pitchFamily="2" charset="-52"/>
                <a:ea typeface="Microsoft YaHei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1043608" y="123478"/>
            <a:ext cx="71141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Сведения о мероприятиях по устранению недостатков, выявленных в ходе НОК УООД</a:t>
            </a:r>
          </a:p>
          <a:p>
            <a:pPr algn="ctr"/>
            <a:r>
              <a:rPr lang="ru-RU" sz="1100" dirty="0">
                <a:latin typeface="Montserrat" panose="00000500000000000000" pitchFamily="2" charset="-52"/>
              </a:rPr>
              <a:t>и включенных в план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9035" y="699542"/>
            <a:ext cx="5257291" cy="3821410"/>
          </a:xfrm>
          <a:prstGeom prst="rect">
            <a:avLst/>
          </a:prstGeom>
        </p:spPr>
      </p:pic>
      <p:cxnSp>
        <p:nvCxnSpPr>
          <p:cNvPr id="18" name="Прямая со стрелкой 17"/>
          <p:cNvCxnSpPr/>
          <p:nvPr/>
        </p:nvCxnSpPr>
        <p:spPr>
          <a:xfrm>
            <a:off x="3240159" y="1419622"/>
            <a:ext cx="3802750" cy="238321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17017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587186" y="-1347442"/>
            <a:ext cx="8555466" cy="8555466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BDCC5EE-ED08-4221-A458-D4DE3F5D686A}"/>
              </a:ext>
            </a:extLst>
          </p:cNvPr>
          <p:cNvSpPr/>
          <p:nvPr/>
        </p:nvSpPr>
        <p:spPr>
          <a:xfrm>
            <a:off x="107504" y="267494"/>
            <a:ext cx="88303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Технические ограничения,</a:t>
            </a:r>
            <a:r>
              <a:rPr lang="en-US" sz="1100" dirty="0">
                <a:latin typeface="Montserrat" panose="00000500000000000000" pitchFamily="2" charset="-52"/>
              </a:rPr>
              <a:t> </a:t>
            </a:r>
            <a:r>
              <a:rPr lang="ru-RU" sz="1100" dirty="0">
                <a:latin typeface="Montserrat" panose="00000500000000000000" pitchFamily="2" charset="-52"/>
              </a:rPr>
              <a:t>налагаемые формами Официального сайта ГМУ bus.gov.ru</a:t>
            </a:r>
            <a:r>
              <a:rPr lang="en-US" sz="1100" dirty="0">
                <a:latin typeface="Montserrat" panose="00000500000000000000" pitchFamily="2" charset="-52"/>
              </a:rPr>
              <a:t> </a:t>
            </a:r>
            <a:r>
              <a:rPr lang="ru-RU" sz="1100" dirty="0">
                <a:latin typeface="Montserrat" panose="00000500000000000000" pitchFamily="2" charset="-52"/>
              </a:rPr>
              <a:t>при загрузке планов мероприятий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972CB704-B41D-40B2-B06E-F939A0F4CEEA}"/>
              </a:ext>
            </a:extLst>
          </p:cNvPr>
          <p:cNvGrpSpPr/>
          <p:nvPr/>
        </p:nvGrpSpPr>
        <p:grpSpPr>
          <a:xfrm>
            <a:off x="590150" y="843558"/>
            <a:ext cx="7963700" cy="3997456"/>
            <a:chOff x="554147" y="843558"/>
            <a:chExt cx="7963700" cy="3997456"/>
          </a:xfrm>
        </p:grpSpPr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71D7AB7B-D615-4753-8932-F5CAFC53925B}"/>
                </a:ext>
              </a:extLst>
            </p:cNvPr>
            <p:cNvGrpSpPr/>
            <p:nvPr/>
          </p:nvGrpSpPr>
          <p:grpSpPr>
            <a:xfrm>
              <a:off x="554147" y="843558"/>
              <a:ext cx="3765826" cy="3997456"/>
              <a:chOff x="3443602" y="160998"/>
              <a:chExt cx="5974959" cy="5204544"/>
            </a:xfrm>
          </p:grpSpPr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B0F62564-1A39-4B99-928F-5B2371F1EA68}"/>
                  </a:ext>
                </a:extLst>
              </p:cNvPr>
              <p:cNvSpPr/>
              <p:nvPr/>
            </p:nvSpPr>
            <p:spPr>
              <a:xfrm>
                <a:off x="3443602" y="160998"/>
                <a:ext cx="5974959" cy="5204544"/>
              </a:xfrm>
              <a:prstGeom prst="rect">
                <a:avLst/>
              </a:prstGeom>
              <a:solidFill>
                <a:srgbClr val="036B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 dirty="0"/>
              </a:p>
            </p:txBody>
          </p:sp>
          <p:pic>
            <p:nvPicPr>
              <p:cNvPr id="22" name="Рисунок 21">
                <a:extLst>
                  <a:ext uri="{FF2B5EF4-FFF2-40B4-BE49-F238E27FC236}">
                    <a16:creationId xmlns:a16="http://schemas.microsoft.com/office/drawing/2014/main" id="{F3528461-90E8-443D-9F87-4D26B73BE173}"/>
                  </a:ext>
                </a:extLst>
              </p:cNvPr>
              <p:cNvPicPr/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3687397" y="348502"/>
                <a:ext cx="5502665" cy="4781343"/>
              </a:xfrm>
              <a:prstGeom prst="rect">
                <a:avLst/>
              </a:prstGeom>
              <a:ln w="76200">
                <a:noFill/>
                <a:prstDash val="lgDash"/>
              </a:ln>
            </p:spPr>
          </p:pic>
        </p:grpSp>
        <p:grpSp>
          <p:nvGrpSpPr>
            <p:cNvPr id="27" name="Группа 26">
              <a:extLst>
                <a:ext uri="{FF2B5EF4-FFF2-40B4-BE49-F238E27FC236}">
                  <a16:creationId xmlns:a16="http://schemas.microsoft.com/office/drawing/2014/main" id="{88838962-CF0E-4522-9AF9-448F77AB5F5E}"/>
                </a:ext>
              </a:extLst>
            </p:cNvPr>
            <p:cNvGrpSpPr/>
            <p:nvPr/>
          </p:nvGrpSpPr>
          <p:grpSpPr>
            <a:xfrm>
              <a:off x="5148064" y="1460414"/>
              <a:ext cx="3369783" cy="1255351"/>
              <a:chOff x="683567" y="1513691"/>
              <a:chExt cx="4726448" cy="1296221"/>
            </a:xfrm>
          </p:grpSpPr>
          <p:sp>
            <p:nvSpPr>
              <p:cNvPr id="28" name="Прямоугольник 27">
                <a:extLst>
                  <a:ext uri="{FF2B5EF4-FFF2-40B4-BE49-F238E27FC236}">
                    <a16:creationId xmlns:a16="http://schemas.microsoft.com/office/drawing/2014/main" id="{5E2A44A4-89A0-4E60-B713-813DA82CCDF9}"/>
                  </a:ext>
                </a:extLst>
              </p:cNvPr>
              <p:cNvSpPr/>
              <p:nvPr/>
            </p:nvSpPr>
            <p:spPr>
              <a:xfrm>
                <a:off x="683567" y="1513691"/>
                <a:ext cx="4726448" cy="1296221"/>
              </a:xfrm>
              <a:prstGeom prst="rect">
                <a:avLst/>
              </a:prstGeom>
              <a:solidFill>
                <a:srgbClr val="036B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29" name="Прямоугольник 28">
                <a:extLst>
                  <a:ext uri="{FF2B5EF4-FFF2-40B4-BE49-F238E27FC236}">
                    <a16:creationId xmlns:a16="http://schemas.microsoft.com/office/drawing/2014/main" id="{E3A679BA-A25D-4403-BF06-2FE7180DF167}"/>
                  </a:ext>
                </a:extLst>
              </p:cNvPr>
              <p:cNvSpPr/>
              <p:nvPr/>
            </p:nvSpPr>
            <p:spPr>
              <a:xfrm>
                <a:off x="865989" y="1557442"/>
                <a:ext cx="4361603" cy="10487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i="0" u="none" strike="noStrike" kern="1200" cap="none" spc="-1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Montserrat" panose="00000500000000000000" pitchFamily="2" charset="-52"/>
                    <a:cs typeface="Calibri" panose="020F0502020204030204" pitchFamily="34" charset="0"/>
                  </a:rPr>
                  <a:t>Ограничения вносимой в поле «Плановый срок реализации мероприятия» информации: дата представлена сугубо в числовом формате.</a:t>
                </a:r>
              </a:p>
            </p:txBody>
          </p:sp>
        </p:grpSp>
        <p:grpSp>
          <p:nvGrpSpPr>
            <p:cNvPr id="30" name="Группа 29">
              <a:extLst>
                <a:ext uri="{FF2B5EF4-FFF2-40B4-BE49-F238E27FC236}">
                  <a16:creationId xmlns:a16="http://schemas.microsoft.com/office/drawing/2014/main" id="{67459B7E-36B8-449F-97DE-BDF83A967DA0}"/>
                </a:ext>
              </a:extLst>
            </p:cNvPr>
            <p:cNvGrpSpPr/>
            <p:nvPr/>
          </p:nvGrpSpPr>
          <p:grpSpPr>
            <a:xfrm>
              <a:off x="5148063" y="3724680"/>
              <a:ext cx="3369783" cy="969622"/>
              <a:chOff x="554144" y="3876301"/>
              <a:chExt cx="3369783" cy="969622"/>
            </a:xfrm>
          </p:grpSpPr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158EE24B-AE2A-4D4C-BDAA-A4773FA61FCF}"/>
                  </a:ext>
                </a:extLst>
              </p:cNvPr>
              <p:cNvSpPr/>
              <p:nvPr/>
            </p:nvSpPr>
            <p:spPr>
              <a:xfrm>
                <a:off x="554144" y="3876301"/>
                <a:ext cx="3369783" cy="969622"/>
              </a:xfrm>
              <a:prstGeom prst="rect">
                <a:avLst/>
              </a:prstGeom>
              <a:solidFill>
                <a:srgbClr val="036B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D6D17B6-1061-4623-A4DD-96762441E698}"/>
                  </a:ext>
                </a:extLst>
              </p:cNvPr>
              <p:cNvSpPr txBox="1"/>
              <p:nvPr/>
            </p:nvSpPr>
            <p:spPr>
              <a:xfrm>
                <a:off x="684204" y="3955905"/>
                <a:ext cx="3109662" cy="7041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defTabSz="914400" rtl="0" eaLnBrk="1" fontAlgn="auto" latinLnBrk="0" hangingPunct="1">
                  <a:lnSpc>
                    <a:spcPct val="113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200" dirty="0">
                    <a:solidFill>
                      <a:schemeClr val="bg1"/>
                    </a:solidFill>
                    <a:latin typeface="Montserrat" panose="00000500000000000000" pitchFamily="2" charset="-52"/>
                    <a:cs typeface="Calibri" panose="020F0502020204030204" pitchFamily="34" charset="0"/>
                  </a:rPr>
                  <a:t>Недопустимы </a:t>
                </a:r>
                <a:r>
                  <a:rPr lang="ru-RU" sz="1200" dirty="0" smtClean="0">
                    <a:solidFill>
                      <a:schemeClr val="bg1"/>
                    </a:solidFill>
                    <a:latin typeface="Montserrat" panose="00000500000000000000" pitchFamily="2" charset="-52"/>
                    <a:cs typeface="Calibri" panose="020F0502020204030204" pitchFamily="34" charset="0"/>
                  </a:rPr>
                  <a:t>текстовые </a:t>
                </a:r>
                <a:r>
                  <a:rPr lang="ru-RU" sz="1200" dirty="0">
                    <a:solidFill>
                      <a:schemeClr val="bg1"/>
                    </a:solidFill>
                    <a:latin typeface="Montserrat" panose="00000500000000000000" pitchFamily="2" charset="-52"/>
                    <a:cs typeface="Calibri" panose="020F0502020204030204" pitchFamily="34" charset="0"/>
                  </a:rPr>
                  <a:t>значения «постоянно», «раз в полугодие», «ежеквартально» и т.п.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28857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0E3F3B4-8595-4B7A-9D94-0D630E969DA6}"/>
              </a:ext>
            </a:extLst>
          </p:cNvPr>
          <p:cNvSpPr/>
          <p:nvPr/>
        </p:nvSpPr>
        <p:spPr>
          <a:xfrm>
            <a:off x="159448" y="736322"/>
            <a:ext cx="2828376" cy="4176464"/>
          </a:xfrm>
          <a:prstGeom prst="rect">
            <a:avLst/>
          </a:prstGeom>
          <a:solidFill>
            <a:srgbClr val="036B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69837"/>
            <a:ext cx="71141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Сведения о мероприятиях по устранению недостатков, выявленных в ходе НОК УООД</a:t>
            </a:r>
          </a:p>
          <a:p>
            <a:pPr algn="ctr"/>
            <a:r>
              <a:rPr lang="ru-RU" sz="1100" dirty="0">
                <a:latin typeface="Montserrat" panose="00000500000000000000" pitchFamily="2" charset="-52"/>
              </a:rPr>
              <a:t>и включенных в план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12BF4ED-0E80-4A49-8BB9-C6403365552F}"/>
              </a:ext>
            </a:extLst>
          </p:cNvPr>
          <p:cNvSpPr/>
          <p:nvPr/>
        </p:nvSpPr>
        <p:spPr>
          <a:xfrm>
            <a:off x="153866" y="1203598"/>
            <a:ext cx="2689942" cy="3344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771"/>
              </a:spcAft>
              <a:buClrTx/>
              <a:buSzTx/>
              <a:buFontTx/>
              <a:buNone/>
              <a:tabLst/>
              <a:defRPr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Ответственный </a:t>
            </a:r>
            <a:r>
              <a:rPr lang="ru-RU" sz="900" b="1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исполнитель</a:t>
            </a: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771"/>
              </a:spcAft>
              <a:buClrTx/>
              <a:buSzTx/>
              <a:buFontTx/>
              <a:buNone/>
              <a:tabLst/>
              <a:defRPr/>
            </a:pPr>
            <a:endParaRPr lang="ru-RU" sz="900" b="1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173899" marR="0" lvl="0" indent="-17145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/>
              <a:defRPr/>
            </a:pP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Фамилия</a:t>
            </a:r>
            <a:r>
              <a:rPr kumimoji="0" lang="ru-RU" sz="900" b="1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,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имя</a:t>
            </a:r>
            <a:r>
              <a:rPr kumimoji="0" lang="ru-RU" sz="900" b="1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,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отчество</a:t>
            </a:r>
            <a:r>
              <a: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 (при наличии) ответственного исполнителя вносятся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полностью</a:t>
            </a:r>
            <a:r>
              <a: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, без сокращений и замены имени и отчества инициалами (например, </a:t>
            </a:r>
            <a:r>
              <a:rPr kumimoji="0" lang="ru-RU" sz="900" b="0" i="1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Иванов Иван Иванович</a:t>
            </a:r>
            <a:r>
              <a:rPr kumimoji="0" lang="ru-RU" sz="900" b="0" i="0" u="none" strike="noStrike" kern="1200" cap="none" spc="-1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).</a:t>
            </a:r>
          </a:p>
          <a:p>
            <a:pPr marL="173899" marR="0" lvl="0" indent="-17145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/>
              <a:defRPr/>
            </a:pPr>
            <a:endParaRPr kumimoji="0" lang="ru-RU" sz="900" b="0" i="0" u="none" strike="noStrike" kern="1200" cap="none" spc="-1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73899" marR="0" lvl="0" indent="-17145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Указывается только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официальная</a:t>
            </a:r>
            <a:r>
              <a:rPr kumimoji="0" lang="ru-RU" sz="900" b="1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должность</a:t>
            </a:r>
            <a:r>
              <a: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 (в соответствии со штатным расписанием образовательной организации) ответственного исполнителя</a:t>
            </a:r>
            <a:r>
              <a:rPr kumimoji="0" lang="ru-RU" sz="900" b="0" i="0" u="none" strike="noStrike" kern="1200" cap="none" spc="-1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. </a:t>
            </a:r>
          </a:p>
          <a:p>
            <a:pPr marL="173899" marR="0" lvl="0" indent="-17145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/>
              <a:defRPr/>
            </a:pPr>
            <a:endParaRPr kumimoji="0" lang="ru-RU" sz="900" b="0" i="0" u="none" strike="noStrike" kern="1200" cap="none" spc="-1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73899" marR="0" lvl="0" indent="-17145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Перед назначением ответственного лица следует удостовериться, соответствует ли замещаемая им должность запланированному мероприятию (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наличие</a:t>
            </a:r>
            <a:r>
              <a:rPr kumimoji="0" lang="ru-RU" sz="900" b="1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 </a:t>
            </a:r>
            <a:r>
              <a:rPr lang="ru-RU" sz="900" b="1" dirty="0">
                <a:solidFill>
                  <a:schemeClr val="bg1"/>
                </a:solidFill>
                <a:latin typeface="Montserrat" panose="00000500000000000000" pitchFamily="2" charset="-52"/>
              </a:rPr>
              <a:t>полномочий</a:t>
            </a:r>
            <a:r>
              <a:rPr kumimoji="0" lang="ru-RU" sz="900" b="0" i="0" u="none" strike="noStrike" kern="1200" cap="none" spc="-1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-52"/>
                <a:ea typeface="Microsoft YaHei"/>
                <a:cs typeface="Calibri" panose="020F0502020204030204" pitchFamily="34" charset="0"/>
              </a:rPr>
              <a:t> на реализацию).</a:t>
            </a:r>
            <a:endParaRPr kumimoji="0" lang="ru-RU" sz="900" b="0" i="0" u="none" strike="noStrike" kern="1200" cap="none" spc="-1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0000500000000000000" pitchFamily="2" charset="-52"/>
              <a:cs typeface="Calibri" panose="020F0502020204030204" pitchFamily="34" charset="0"/>
            </a:endParaRPr>
          </a:p>
          <a:p>
            <a:pPr marL="173899" indent="-171450" algn="just"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</a:pPr>
            <a:endParaRPr lang="ru-RU" sz="900" spc="-1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848" y="746932"/>
            <a:ext cx="5783837" cy="4204145"/>
          </a:xfrm>
          <a:prstGeom prst="rect">
            <a:avLst/>
          </a:prstGeom>
        </p:spPr>
      </p:pic>
      <p:cxnSp>
        <p:nvCxnSpPr>
          <p:cNvPr id="17" name="Прямая со стрелкой 16"/>
          <p:cNvCxnSpPr/>
          <p:nvPr/>
        </p:nvCxnSpPr>
        <p:spPr>
          <a:xfrm>
            <a:off x="2771800" y="2119766"/>
            <a:ext cx="4824536" cy="196415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771800" y="3265439"/>
            <a:ext cx="4608512" cy="110651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52809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195486"/>
            <a:ext cx="8057948" cy="475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980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оциальная сеть со сплошной заливкой">
            <a:extLst>
              <a:ext uri="{FF2B5EF4-FFF2-40B4-BE49-F238E27FC236}">
                <a16:creationId xmlns:a16="http://schemas.microsoft.com/office/drawing/2014/main" id="{3BDFD12E-7628-4FF3-8C7B-015064DBB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12448">
            <a:off x="94718" y="-1347442"/>
            <a:ext cx="8555466" cy="855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14903" y="267494"/>
            <a:ext cx="71141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Montserrat" panose="00000500000000000000" pitchFamily="2" charset="-52"/>
              </a:rPr>
              <a:t>Общие рекомендации по результатам анализа типовых ошибок,</a:t>
            </a:r>
          </a:p>
          <a:p>
            <a:pPr algn="ctr"/>
            <a:r>
              <a:rPr lang="ru-RU" sz="1100" dirty="0">
                <a:latin typeface="Montserrat" panose="00000500000000000000" pitchFamily="2" charset="-52"/>
              </a:rPr>
              <a:t>допущенных при составлении планов мероприятий по итогам НОК в 2019-2021 гг.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8E2563A-E8E8-4CE5-A202-6BCCEED79193}"/>
              </a:ext>
            </a:extLst>
          </p:cNvPr>
          <p:cNvSpPr/>
          <p:nvPr/>
        </p:nvSpPr>
        <p:spPr>
          <a:xfrm>
            <a:off x="155511" y="772715"/>
            <a:ext cx="8832980" cy="2816199"/>
          </a:xfrm>
          <a:prstGeom prst="rect">
            <a:avLst/>
          </a:prstGeom>
          <a:solidFill>
            <a:srgbClr val="036B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12BF4ED-0E80-4A49-8BB9-C6403365552F}"/>
              </a:ext>
            </a:extLst>
          </p:cNvPr>
          <p:cNvSpPr/>
          <p:nvPr/>
        </p:nvSpPr>
        <p:spPr>
          <a:xfrm>
            <a:off x="251520" y="912829"/>
            <a:ext cx="86409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50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Перед отправкой документа на согласование и утверждение в вышестоящие инстанции следует тщательно перепроверить его на наличие следующих типовых ошибок:</a:t>
            </a:r>
            <a:endParaRPr lang="ru-RU" sz="1050" spc="-1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173899" indent="-171450" algn="just"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1050" b="1" dirty="0">
                <a:solidFill>
                  <a:schemeClr val="bg1"/>
                </a:solidFill>
                <a:latin typeface="Montserrat" panose="00000500000000000000" pitchFamily="2" charset="-52"/>
              </a:rPr>
              <a:t>Соответствие оформления и структуры документа установленному стандарту;</a:t>
            </a:r>
          </a:p>
          <a:p>
            <a:pPr marL="173899" indent="-171450" algn="just"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1050" b="1" dirty="0">
                <a:solidFill>
                  <a:schemeClr val="bg1"/>
                </a:solidFill>
                <a:latin typeface="Montserrat" panose="00000500000000000000" pitchFamily="2" charset="-52"/>
              </a:rPr>
              <a:t>Корректность внесенных </a:t>
            </a:r>
            <a:r>
              <a:rPr lang="ru-RU" sz="1050" b="1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данных</a:t>
            </a:r>
            <a:r>
              <a:rPr lang="ru-RU" sz="1050" b="1" spc="-1" dirty="0" smtClean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: </a:t>
            </a:r>
            <a:r>
              <a:rPr lang="ru-RU" sz="1050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наименование образовательной организации и муниципального образования, на территории которого она расположена; реквизиты нормативных </a:t>
            </a:r>
            <a:r>
              <a:rPr lang="ru-RU" sz="1050" spc="-1" dirty="0" smtClean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правовых </a:t>
            </a:r>
            <a:r>
              <a:rPr lang="ru-RU" sz="1050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актов уполномоченного органа, </a:t>
            </a:r>
            <a:r>
              <a:rPr lang="ru-RU" sz="1050" spc="-1" dirty="0" smtClean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утверждающие планы по устранению мероприятий; </a:t>
            </a:r>
            <a:r>
              <a:rPr lang="ru-RU" sz="1050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ФИО должностных лиц; сроки исполнения плановых мероприятий и пр.;</a:t>
            </a:r>
            <a:endParaRPr lang="ru-RU" sz="1050" spc="-1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173899" indent="-171450" algn="just"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1050" b="1" dirty="0">
                <a:solidFill>
                  <a:schemeClr val="bg1"/>
                </a:solidFill>
                <a:latin typeface="Montserrat" panose="00000500000000000000" pitchFamily="2" charset="-52"/>
              </a:rPr>
              <a:t>Соответствие текста документа нормам русского языка </a:t>
            </a:r>
            <a:r>
              <a:rPr lang="ru-RU" sz="1050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(отсутствие орфографических, грамматических и пунктуационных ошибок; внутренняя согласованность предложений), а также </a:t>
            </a:r>
            <a:r>
              <a:rPr lang="ru-RU" sz="1050" b="1" dirty="0">
                <a:solidFill>
                  <a:schemeClr val="bg1"/>
                </a:solidFill>
                <a:latin typeface="Montserrat" panose="00000500000000000000" pitchFamily="2" charset="-52"/>
              </a:rPr>
              <a:t>стилистике</a:t>
            </a:r>
            <a:r>
              <a:rPr lang="ru-RU" sz="1050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 написания официального документа (отсутствие просторечных выражений, сленга, жаргонизмов и пр.).</a:t>
            </a:r>
            <a:endParaRPr lang="ru-RU" sz="1050" spc="-1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algn="just"/>
            <a:endParaRPr lang="ru-RU" sz="1050" spc="-1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algn="just"/>
            <a:r>
              <a:rPr lang="ru-RU" sz="1050" b="1" spc="-1" dirty="0" smtClean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Фо</a:t>
            </a:r>
            <a:r>
              <a:rPr lang="ru-RU" sz="1050" b="1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рматы </a:t>
            </a:r>
            <a:r>
              <a:rPr lang="ru-RU" sz="1050" b="1" dirty="0">
                <a:solidFill>
                  <a:schemeClr val="bg1"/>
                </a:solidFill>
                <a:latin typeface="Montserrat" panose="00000500000000000000" pitchFamily="2" charset="-52"/>
              </a:rPr>
              <a:t>электронных документов</a:t>
            </a:r>
            <a:r>
              <a:rPr lang="ru-RU" sz="1050" b="1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:</a:t>
            </a:r>
            <a:r>
              <a:rPr lang="ru-RU" sz="1050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 </a:t>
            </a:r>
            <a:endParaRPr lang="ru-RU" sz="1050" spc="-1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376747" lvl="1" indent="-228600" algn="just">
              <a:buClr>
                <a:schemeClr val="bg1"/>
              </a:buClr>
              <a:buSzPct val="100000"/>
              <a:buFont typeface="+mj-lt"/>
              <a:buAutoNum type="arabicPeriod"/>
            </a:pPr>
            <a:r>
              <a:rPr lang="ru-RU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планы мероприятий — </a:t>
            </a:r>
            <a:r>
              <a:rPr lang="en-US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XLSX / XLS  (Microsoft Excel);</a:t>
            </a:r>
          </a:p>
          <a:p>
            <a:pPr marL="376747" lvl="1" indent="-228600" algn="just">
              <a:buClr>
                <a:schemeClr val="bg1"/>
              </a:buClr>
              <a:buSzPct val="100000"/>
              <a:buFont typeface="+mj-lt"/>
              <a:buAutoNum type="arabicPeriod"/>
            </a:pPr>
            <a:r>
              <a:rPr lang="ru-RU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планы мероприятий — </a:t>
            </a:r>
            <a:r>
              <a:rPr lang="en-US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PDF (Adobe Acrobat Reader DC);</a:t>
            </a:r>
          </a:p>
          <a:p>
            <a:pPr marL="376747" lvl="1" indent="-228600" algn="just">
              <a:buClr>
                <a:schemeClr val="bg1"/>
              </a:buClr>
              <a:buSzPct val="100000"/>
              <a:buFont typeface="+mj-lt"/>
              <a:buAutoNum type="arabicPeriod"/>
            </a:pPr>
            <a:r>
              <a:rPr lang="ru-RU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НПА, утверждающие планы (от учредителя ОО) — </a:t>
            </a:r>
            <a:r>
              <a:rPr lang="en-US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DOC (Microsoft Word);</a:t>
            </a:r>
          </a:p>
          <a:p>
            <a:pPr marL="376747" lvl="1" indent="-228600" algn="just">
              <a:buClr>
                <a:schemeClr val="bg1"/>
              </a:buClr>
              <a:buSzPct val="100000"/>
              <a:buFont typeface="+mj-lt"/>
              <a:buAutoNum type="arabicPeriod"/>
            </a:pPr>
            <a:r>
              <a:rPr lang="ru-RU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сканы документов НПА от учредителя ОО (с подписями и печатью) — </a:t>
            </a:r>
            <a:r>
              <a:rPr lang="en-US" sz="1050" u="sng" spc="-1" dirty="0">
                <a:solidFill>
                  <a:schemeClr val="bg1"/>
                </a:solidFill>
                <a:latin typeface="Montserrat" panose="00000500000000000000" pitchFamily="2" charset="-52"/>
                <a:ea typeface="Microsoft YaHei"/>
              </a:rPr>
              <a:t>PDF (Adobe Acrobat Reader DC).</a:t>
            </a:r>
            <a:endParaRPr lang="en-US" sz="1050" u="sng" spc="-1" dirty="0">
              <a:solidFill>
                <a:schemeClr val="bg1"/>
              </a:solidFill>
              <a:latin typeface="Montserrat" panose="00000500000000000000" pitchFamily="2" charset="-52"/>
              <a:ea typeface="Microsoft YaHei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8E2563A-E8E8-4CE5-A202-6BCCEED79193}"/>
              </a:ext>
            </a:extLst>
          </p:cNvPr>
          <p:cNvSpPr/>
          <p:nvPr/>
        </p:nvSpPr>
        <p:spPr>
          <a:xfrm>
            <a:off x="1014903" y="3729028"/>
            <a:ext cx="7063242" cy="1269556"/>
          </a:xfrm>
          <a:prstGeom prst="rect">
            <a:avLst/>
          </a:prstGeom>
          <a:solidFill>
            <a:srgbClr val="036B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latin typeface="Montserrat" panose="020B0604020202020204" charset="-52"/>
              </a:rPr>
              <a:t>Утвержденные планы по устранению недостатков, выявленных в ходе независимой оценки качества нужно направить </a:t>
            </a:r>
            <a:r>
              <a:rPr lang="ru-RU" sz="1100" b="1" smtClean="0">
                <a:latin typeface="Montserrat" panose="020B0604020202020204" charset="-52"/>
              </a:rPr>
              <a:t>до </a:t>
            </a:r>
            <a:r>
              <a:rPr lang="ru-RU" sz="1100" b="1" smtClean="0">
                <a:latin typeface="Montserrat" panose="020B0604020202020204" charset="-52"/>
              </a:rPr>
              <a:t>13</a:t>
            </a:r>
            <a:r>
              <a:rPr lang="ru-RU" sz="1100" b="1" smtClean="0">
                <a:latin typeface="Montserrat" panose="020B0604020202020204" charset="-52"/>
              </a:rPr>
              <a:t>.12.2022 </a:t>
            </a:r>
            <a:r>
              <a:rPr lang="ru-RU" sz="1000" dirty="0" smtClean="0">
                <a:latin typeface="Montserrat" panose="020B0604020202020204" charset="-52"/>
              </a:rPr>
              <a:t>на </a:t>
            </a:r>
            <a:r>
              <a:rPr lang="ru-RU" sz="1000" dirty="0">
                <a:latin typeface="Montserrat" panose="020B0604020202020204" charset="-52"/>
              </a:rPr>
              <a:t>электронную почту регионального оператора НОКО </a:t>
            </a:r>
            <a:r>
              <a:rPr lang="ru-RU" sz="1000" b="1" dirty="0">
                <a:latin typeface="Montserrat" panose="020B0604020202020204" charset="-52"/>
              </a:rPr>
              <a:t>nok2@gepicentr.ru</a:t>
            </a:r>
            <a:r>
              <a:rPr lang="ru-RU" sz="1000" dirty="0">
                <a:latin typeface="Montserrat" panose="020B0604020202020204" charset="-52"/>
              </a:rPr>
              <a:t> и в Министерство образования и молодежной политики Свердловской области официальным письмом посредствам СЭД.</a:t>
            </a:r>
          </a:p>
        </p:txBody>
      </p:sp>
    </p:spTree>
    <p:extLst>
      <p:ext uri="{BB962C8B-B14F-4D97-AF65-F5344CB8AC3E}">
        <p14:creationId xmlns:p14="http://schemas.microsoft.com/office/powerpoint/2010/main" val="12511800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Подключения со сплошной заливкой">
            <a:extLst>
              <a:ext uri="{FF2B5EF4-FFF2-40B4-BE49-F238E27FC236}">
                <a16:creationId xmlns:a16="http://schemas.microsoft.com/office/drawing/2014/main" id="{9AB52A72-EC44-418A-A445-5D671E678F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42439">
            <a:off x="1091098" y="-710359"/>
            <a:ext cx="6980802" cy="698080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4854" y="2170036"/>
            <a:ext cx="6226330" cy="1015663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  <a:t>Популяризация раздела Официального сайта ГМУ bus.gov.ru</a:t>
            </a:r>
            <a:br>
              <a:rPr lang="ru-RU" sz="2000" b="1" dirty="0">
                <a:solidFill>
                  <a:srgbClr val="036B9D"/>
                </a:solidFill>
                <a:latin typeface="Montserrat" panose="00000500000000000000" pitchFamily="2" charset="-52"/>
              </a:rPr>
            </a:br>
            <a:endParaRPr lang="ru-RU" sz="2000" b="1" dirty="0">
              <a:solidFill>
                <a:srgbClr val="036B9D"/>
              </a:solidFill>
              <a:latin typeface="Montserrat" panose="00000500000000000000" pitchFamily="2" charset="-52"/>
            </a:endParaRPr>
          </a:p>
        </p:txBody>
      </p:sp>
      <p:sp>
        <p:nvSpPr>
          <p:cNvPr id="2" name="AutoShape 2" descr="Министерство образования и молодежной политики Свердловской области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2980AD61-B4F1-44E8-8E97-32399A7A000C}"/>
              </a:ext>
            </a:extLst>
          </p:cNvPr>
          <p:cNvGrpSpPr/>
          <p:nvPr/>
        </p:nvGrpSpPr>
        <p:grpSpPr>
          <a:xfrm>
            <a:off x="6411345" y="736537"/>
            <a:ext cx="2358997" cy="1174914"/>
            <a:chOff x="4877299" y="3463652"/>
            <a:chExt cx="2358997" cy="117491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877299" y="4130735"/>
              <a:ext cx="2358997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ru-RU" sz="900" cap="all" dirty="0">
                  <a:latin typeface="Montserrat" panose="00000500000000000000" pitchFamily="2" charset="-52"/>
                </a:rPr>
                <a:t>Центр гуманитарных, </a:t>
              </a:r>
            </a:p>
            <a:p>
              <a:pPr algn="ctr">
                <a:spcBef>
                  <a:spcPct val="0"/>
                </a:spcBef>
                <a:defRPr/>
              </a:pPr>
              <a:r>
                <a:rPr lang="ru-RU" sz="900" cap="all" dirty="0">
                  <a:latin typeface="Montserrat" panose="00000500000000000000" pitchFamily="2" charset="-52"/>
                </a:rPr>
                <a:t>социально-экономических и политических исследований</a:t>
              </a:r>
            </a:p>
          </p:txBody>
        </p:sp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8DCBB35B-E23E-47DA-A4B6-863BFD8A3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779530" y="3463652"/>
              <a:ext cx="554535" cy="617144"/>
            </a:xfrm>
            <a:prstGeom prst="rect">
              <a:avLst/>
            </a:prstGeom>
          </p:spPr>
        </p:pic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788D6116-1996-4F3F-84FA-314F13AD112C}"/>
              </a:ext>
            </a:extLst>
          </p:cNvPr>
          <p:cNvSpPr/>
          <p:nvPr/>
        </p:nvSpPr>
        <p:spPr>
          <a:xfrm rot="16200000">
            <a:off x="-1862167" y="2404100"/>
            <a:ext cx="4552846" cy="81195"/>
          </a:xfrm>
          <a:prstGeom prst="rect">
            <a:avLst/>
          </a:prstGeom>
          <a:solidFill>
            <a:srgbClr val="036B9D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5978D88-75DC-4B6C-8B3A-AD0AE0E83FE3}"/>
              </a:ext>
            </a:extLst>
          </p:cNvPr>
          <p:cNvGrpSpPr/>
          <p:nvPr/>
        </p:nvGrpSpPr>
        <p:grpSpPr>
          <a:xfrm>
            <a:off x="6411345" y="2780042"/>
            <a:ext cx="2358997" cy="1172074"/>
            <a:chOff x="1116078" y="3466492"/>
            <a:chExt cx="2358997" cy="1172074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6078" y="4130735"/>
              <a:ext cx="2358997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900" cap="all" dirty="0">
                  <a:latin typeface="Montserrat" panose="00000500000000000000" pitchFamily="2" charset="-52"/>
                </a:rPr>
                <a:t>Министерство образования и молодежной политики Свердловской области</a:t>
              </a:r>
            </a:p>
          </p:txBody>
        </p:sp>
        <p:pic>
          <p:nvPicPr>
            <p:cNvPr id="4" name="Picture 2" descr="Министерство образования и молодежной политики Свердловской области.  Логотип - Фотографии с меткой «рисунки» | Земля Мастеров">
              <a:extLst>
                <a:ext uri="{FF2B5EF4-FFF2-40B4-BE49-F238E27FC236}">
                  <a16:creationId xmlns:a16="http://schemas.microsoft.com/office/drawing/2014/main" id="{24A42D2D-F808-42D3-940C-A8187A866A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9149" y="3466492"/>
              <a:ext cx="832855" cy="614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972424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Подключения со сплошной заливкой">
            <a:extLst>
              <a:ext uri="{FF2B5EF4-FFF2-40B4-BE49-F238E27FC236}">
                <a16:creationId xmlns:a16="http://schemas.microsoft.com/office/drawing/2014/main" id="{EF084C0F-062F-4279-AEFF-22F3466D36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42439">
            <a:off x="1081599" y="-710359"/>
            <a:ext cx="6980802" cy="6980802"/>
          </a:xfrm>
          <a:prstGeom prst="rect">
            <a:avLst/>
          </a:prstGeom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300ADA41-0518-453A-9C44-2CD4F1CA654E}"/>
              </a:ext>
            </a:extLst>
          </p:cNvPr>
          <p:cNvGrpSpPr/>
          <p:nvPr/>
        </p:nvGrpSpPr>
        <p:grpSpPr>
          <a:xfrm>
            <a:off x="289175" y="1104486"/>
            <a:ext cx="8565651" cy="3351111"/>
            <a:chOff x="323528" y="1707653"/>
            <a:chExt cx="8565651" cy="3351111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144CF826-F325-41FF-8FB7-FFAA9AFE4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lum/>
              <a:alphaModFix/>
            </a:blip>
            <a:srcRect/>
            <a:stretch>
              <a:fillRect/>
            </a:stretch>
          </p:blipFill>
          <p:spPr>
            <a:xfrm>
              <a:off x="3035460" y="1707653"/>
              <a:ext cx="3073080" cy="3351111"/>
            </a:xfrm>
            <a:prstGeom prst="rect">
              <a:avLst/>
            </a:prstGeom>
            <a:noFill/>
            <a:ln w="57150">
              <a:solidFill>
                <a:srgbClr val="036B9D"/>
              </a:solidFill>
            </a:ln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F332ACE7-13F0-4100-B957-243A2B288D5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3318" y="1707653"/>
              <a:ext cx="2435861" cy="3351111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id="{AD4BBE29-258D-4F79-A8FF-A26C3286A6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528" y="1707653"/>
              <a:ext cx="2367154" cy="3351111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65F38945-2BF8-497B-94A8-720CBE352E24}"/>
              </a:ext>
            </a:extLst>
          </p:cNvPr>
          <p:cNvGrpSpPr/>
          <p:nvPr/>
        </p:nvGrpSpPr>
        <p:grpSpPr>
          <a:xfrm>
            <a:off x="157156" y="214119"/>
            <a:ext cx="8829689" cy="590932"/>
            <a:chOff x="157156" y="177836"/>
            <a:chExt cx="8829689" cy="590932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EA2C3A50-ED01-4AD8-A899-BF4ABAFFC6C8}"/>
                </a:ext>
              </a:extLst>
            </p:cNvPr>
            <p:cNvSpPr/>
            <p:nvPr/>
          </p:nvSpPr>
          <p:spPr>
            <a:xfrm>
              <a:off x="157156" y="177838"/>
              <a:ext cx="8829689" cy="590930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6CD5EA2-901B-4234-8544-F6CDAFEFBAD1}"/>
                </a:ext>
              </a:extLst>
            </p:cNvPr>
            <p:cNvSpPr txBox="1"/>
            <p:nvPr/>
          </p:nvSpPr>
          <p:spPr>
            <a:xfrm>
              <a:off x="280327" y="177836"/>
              <a:ext cx="8583346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Базовый функционал раздела "Результаты независимой оценки"</a:t>
              </a:r>
              <a:b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</a:b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Официального сайта ГМУ bus.gov.ru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39937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Подключения со сплошной заливкой">
            <a:extLst>
              <a:ext uri="{FF2B5EF4-FFF2-40B4-BE49-F238E27FC236}">
                <a16:creationId xmlns:a16="http://schemas.microsoft.com/office/drawing/2014/main" id="{BBE78810-634F-4B1F-A745-6CF49013E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42439">
            <a:off x="2009971" y="-854375"/>
            <a:ext cx="6980802" cy="6980802"/>
          </a:xfrm>
          <a:prstGeom prst="rect">
            <a:avLst/>
          </a:prstGeom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76427595-51E5-4954-AE61-317EC21497F9}"/>
              </a:ext>
            </a:extLst>
          </p:cNvPr>
          <p:cNvGrpSpPr/>
          <p:nvPr/>
        </p:nvGrpSpPr>
        <p:grpSpPr>
          <a:xfrm>
            <a:off x="487801" y="1347614"/>
            <a:ext cx="8168398" cy="3429074"/>
            <a:chOff x="655962" y="1635646"/>
            <a:chExt cx="8168398" cy="3429074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CF816B0B-46CE-0C34-A398-7F8E98CD0D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962" y="1635646"/>
              <a:ext cx="2575361" cy="3429074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66C1C415-17C6-DCC8-1BCC-C3E8DACEA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7668" y="1635647"/>
              <a:ext cx="2575361" cy="3429073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398E931F-B89E-A31E-FB58-03C0C0CF8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6896" y="1635646"/>
              <a:ext cx="2467464" cy="3429074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72A65F2F-FC42-4A10-BEA0-0589D7097963}"/>
              </a:ext>
            </a:extLst>
          </p:cNvPr>
          <p:cNvGrpSpPr/>
          <p:nvPr/>
        </p:nvGrpSpPr>
        <p:grpSpPr>
          <a:xfrm>
            <a:off x="157155" y="221274"/>
            <a:ext cx="8829690" cy="910316"/>
            <a:chOff x="157155" y="221274"/>
            <a:chExt cx="8829690" cy="910316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30A54C66-01B4-45A7-BD8F-DB70E2FEC077}"/>
                </a:ext>
              </a:extLst>
            </p:cNvPr>
            <p:cNvSpPr/>
            <p:nvPr/>
          </p:nvSpPr>
          <p:spPr>
            <a:xfrm>
              <a:off x="157156" y="221274"/>
              <a:ext cx="8829689" cy="910316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541D9CC-23E3-477A-B5CF-96A56FD92805}"/>
                </a:ext>
              </a:extLst>
            </p:cNvPr>
            <p:cNvSpPr txBox="1"/>
            <p:nvPr/>
          </p:nvSpPr>
          <p:spPr>
            <a:xfrm>
              <a:off x="157155" y="256317"/>
              <a:ext cx="8829690" cy="840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Результаты независимой оценки, представленные в информационной карточке образовательной организации на Официальном сайте ГМУ bus.gov.ru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57142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Подключения со сплошной заливкой">
            <a:extLst>
              <a:ext uri="{FF2B5EF4-FFF2-40B4-BE49-F238E27FC236}">
                <a16:creationId xmlns:a16="http://schemas.microsoft.com/office/drawing/2014/main" id="{8C999C93-38BD-4750-8E3E-F4064EF314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42439">
            <a:off x="-222276" y="-782367"/>
            <a:ext cx="6980802" cy="6980802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046FD8B7-C279-4FBE-B366-E9A25C1D6012}"/>
              </a:ext>
            </a:extLst>
          </p:cNvPr>
          <p:cNvGrpSpPr/>
          <p:nvPr/>
        </p:nvGrpSpPr>
        <p:grpSpPr>
          <a:xfrm>
            <a:off x="371175" y="1347614"/>
            <a:ext cx="8401651" cy="3410099"/>
            <a:chOff x="537596" y="1519456"/>
            <a:chExt cx="8401651" cy="3410099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22AD9DAC-2182-F235-E941-3929469E1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2200" y="1519456"/>
              <a:ext cx="2567047" cy="3410099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D10B0ECE-B645-BE99-CBB3-3B98EDA9E5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6" y="1519456"/>
              <a:ext cx="2595745" cy="3410098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02256CD3-5234-310D-4C5B-30457FD4C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2253" y="1519456"/>
              <a:ext cx="2932046" cy="3410098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65A8696-6CB9-4E3F-9409-9D144213CCD2}"/>
              </a:ext>
            </a:extLst>
          </p:cNvPr>
          <p:cNvGrpSpPr/>
          <p:nvPr/>
        </p:nvGrpSpPr>
        <p:grpSpPr>
          <a:xfrm>
            <a:off x="157155" y="221274"/>
            <a:ext cx="8829690" cy="910316"/>
            <a:chOff x="157155" y="221274"/>
            <a:chExt cx="8829690" cy="910316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DFAFD847-926C-4DFE-BCCD-B22B74B4F3F1}"/>
                </a:ext>
              </a:extLst>
            </p:cNvPr>
            <p:cNvSpPr/>
            <p:nvPr/>
          </p:nvSpPr>
          <p:spPr>
            <a:xfrm>
              <a:off x="157156" y="221274"/>
              <a:ext cx="8829689" cy="910316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FBFD82D-5AC4-45D6-A31E-FD225719E735}"/>
                </a:ext>
              </a:extLst>
            </p:cNvPr>
            <p:cNvSpPr txBox="1"/>
            <p:nvPr/>
          </p:nvSpPr>
          <p:spPr>
            <a:xfrm>
              <a:off x="157155" y="256317"/>
              <a:ext cx="8829690" cy="840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Возможность для граждан принять участие в независимой оценке посредством функционала, представленного на Официальном сайте ГМУ bus.gov.ru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61373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Подключения со сплошной заливкой">
            <a:extLst>
              <a:ext uri="{FF2B5EF4-FFF2-40B4-BE49-F238E27FC236}">
                <a16:creationId xmlns:a16="http://schemas.microsoft.com/office/drawing/2014/main" id="{06D821F1-5873-4F98-B1BD-AC00742634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42439">
            <a:off x="1081599" y="-854376"/>
            <a:ext cx="6980802" cy="6980802"/>
          </a:xfrm>
          <a:prstGeom prst="rect">
            <a:avLst/>
          </a:prstGeom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0AC9644E-4877-4FEA-A899-168B6058432D}"/>
              </a:ext>
            </a:extLst>
          </p:cNvPr>
          <p:cNvGrpSpPr/>
          <p:nvPr/>
        </p:nvGrpSpPr>
        <p:grpSpPr>
          <a:xfrm>
            <a:off x="614200" y="1374237"/>
            <a:ext cx="7915600" cy="3512946"/>
            <a:chOff x="656051" y="1425602"/>
            <a:chExt cx="7915600" cy="3512946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2F51FFA-2027-C302-807D-76A8A433C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051" y="1425602"/>
              <a:ext cx="2644468" cy="3512946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49FC0A50-AA76-7EEE-B619-D262AE7F86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4158" y="1425602"/>
              <a:ext cx="5037493" cy="3512946"/>
            </a:xfrm>
            <a:prstGeom prst="rect">
              <a:avLst/>
            </a:prstGeom>
            <a:ln w="57150">
              <a:solidFill>
                <a:srgbClr val="036B9D"/>
              </a:solidFill>
            </a:ln>
          </p:spPr>
        </p:pic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4A912D6D-8034-4D57-8385-04D217E5C6D2}"/>
              </a:ext>
            </a:extLst>
          </p:cNvPr>
          <p:cNvGrpSpPr/>
          <p:nvPr/>
        </p:nvGrpSpPr>
        <p:grpSpPr>
          <a:xfrm>
            <a:off x="157155" y="221274"/>
            <a:ext cx="8829690" cy="910316"/>
            <a:chOff x="157155" y="221274"/>
            <a:chExt cx="8829690" cy="910316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42464FBE-F609-447D-A597-575399180D05}"/>
                </a:ext>
              </a:extLst>
            </p:cNvPr>
            <p:cNvSpPr/>
            <p:nvPr/>
          </p:nvSpPr>
          <p:spPr>
            <a:xfrm>
              <a:off x="157156" y="221274"/>
              <a:ext cx="8829689" cy="910316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9D24CEF-6598-4ECC-B59A-B1C2A7702B70}"/>
                </a:ext>
              </a:extLst>
            </p:cNvPr>
            <p:cNvSpPr txBox="1"/>
            <p:nvPr/>
          </p:nvSpPr>
          <p:spPr>
            <a:xfrm>
              <a:off x="157155" y="256317"/>
              <a:ext cx="8829690" cy="840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Сведения об устранении недостатков, выявленных в ходе независимой оценки, представленные в информационной карточке образовательной организации на Официальном сайте ГМУ bus.gov.ru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33439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Подключения со сплошной заливкой">
            <a:extLst>
              <a:ext uri="{FF2B5EF4-FFF2-40B4-BE49-F238E27FC236}">
                <a16:creationId xmlns:a16="http://schemas.microsoft.com/office/drawing/2014/main" id="{06D821F1-5873-4F98-B1BD-AC00742634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42439">
            <a:off x="1081599" y="-854376"/>
            <a:ext cx="6980802" cy="6980802"/>
          </a:xfrm>
          <a:prstGeom prst="rect">
            <a:avLst/>
          </a:prstGeom>
        </p:spPr>
      </p:pic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4A912D6D-8034-4D57-8385-04D217E5C6D2}"/>
              </a:ext>
            </a:extLst>
          </p:cNvPr>
          <p:cNvGrpSpPr/>
          <p:nvPr/>
        </p:nvGrpSpPr>
        <p:grpSpPr>
          <a:xfrm>
            <a:off x="157155" y="221274"/>
            <a:ext cx="8829690" cy="910316"/>
            <a:chOff x="157155" y="221274"/>
            <a:chExt cx="8829690" cy="910316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42464FBE-F609-447D-A597-575399180D05}"/>
                </a:ext>
              </a:extLst>
            </p:cNvPr>
            <p:cNvSpPr/>
            <p:nvPr/>
          </p:nvSpPr>
          <p:spPr>
            <a:xfrm>
              <a:off x="157156" y="221274"/>
              <a:ext cx="8829689" cy="910316"/>
            </a:xfrm>
            <a:prstGeom prst="rect">
              <a:avLst/>
            </a:prstGeom>
            <a:solidFill>
              <a:srgbClr val="036B9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9D24CEF-6598-4ECC-B59A-B1C2A7702B70}"/>
                </a:ext>
              </a:extLst>
            </p:cNvPr>
            <p:cNvSpPr txBox="1"/>
            <p:nvPr/>
          </p:nvSpPr>
          <p:spPr>
            <a:xfrm>
              <a:off x="157155" y="256317"/>
              <a:ext cx="8829690" cy="840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Вся необходимая информация по работе с сайтом </a:t>
              </a:r>
              <a:r>
                <a:rPr lang="en-US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bus.gov.ru </a:t>
              </a:r>
              <a:r>
                <a:rPr lang="ru-RU" dirty="0" smtClean="0">
                  <a:solidFill>
                    <a:schemeClr val="bg1"/>
                  </a:solidFill>
                  <a:latin typeface="Montserrat" panose="00000500000000000000" pitchFamily="2" charset="-52"/>
                </a:rPr>
                <a:t>находится на сайте министерства образования и молодежной политики Свердловской области</a:t>
              </a:r>
              <a:endParaRPr lang="ru-RU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157155" y="1172000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Montserrat" panose="020B0604020202020204" charset="-52"/>
              </a:rPr>
              <a:t>Работа с сайтом </a:t>
            </a:r>
            <a:r>
              <a:rPr lang="en-US" sz="1400" dirty="0" smtClean="0">
                <a:latin typeface="Montserrat" panose="020B0604020202020204" charset="-52"/>
                <a:hlinkClick r:id="rId5"/>
              </a:rPr>
              <a:t>www.bus.gov.ru</a:t>
            </a:r>
            <a:r>
              <a:rPr lang="ru-RU" sz="1400" dirty="0" smtClean="0">
                <a:latin typeface="Montserrat" panose="020B0604020202020204" charset="-52"/>
              </a:rPr>
              <a:t>:</a:t>
            </a:r>
          </a:p>
          <a:p>
            <a:r>
              <a:rPr lang="ru-RU" sz="1400" dirty="0" smtClean="0">
                <a:latin typeface="Montserrat" panose="020B0604020202020204" charset="-52"/>
              </a:rPr>
              <a:t>Ссылка на материалы: </a:t>
            </a:r>
            <a:r>
              <a:rPr lang="en-US" sz="1400" dirty="0" smtClean="0">
                <a:latin typeface="Montserrat" panose="020B0604020202020204" charset="-52"/>
                <a:hlinkClick r:id="rId6"/>
              </a:rPr>
              <a:t>https</a:t>
            </a:r>
            <a:r>
              <a:rPr lang="en-US" sz="1400" dirty="0">
                <a:latin typeface="Montserrat" panose="020B0604020202020204" charset="-52"/>
                <a:hlinkClick r:id="rId6"/>
              </a:rPr>
              <a:t>://</a:t>
            </a:r>
            <a:r>
              <a:rPr lang="en-US" sz="1400" dirty="0" smtClean="0">
                <a:latin typeface="Montserrat" panose="020B0604020202020204" charset="-52"/>
                <a:hlinkClick r:id="rId6"/>
              </a:rPr>
              <a:t>minobraz.egov66.ru/site/item?id=3790</a:t>
            </a:r>
            <a:endParaRPr lang="ru-RU" sz="1400" dirty="0" smtClean="0">
              <a:latin typeface="Montserrat" panose="020B0604020202020204" charset="-52"/>
            </a:endParaRPr>
          </a:p>
          <a:p>
            <a:endParaRPr lang="ru-RU" sz="1400" dirty="0" smtClean="0">
              <a:latin typeface="Montserrat" panose="020B0604020202020204" charset="-52"/>
            </a:endParaRPr>
          </a:p>
          <a:p>
            <a:r>
              <a:rPr lang="ru-RU" sz="1400" dirty="0" smtClean="0">
                <a:latin typeface="Montserrat" panose="020B0604020202020204" charset="-52"/>
              </a:rPr>
              <a:t>Путь к разделу на сайте министерства:</a:t>
            </a:r>
          </a:p>
          <a:p>
            <a:r>
              <a:rPr lang="ru-RU" sz="1400" b="1" dirty="0">
                <a:latin typeface="Montserrat" panose="020B0604020202020204" charset="-52"/>
              </a:rPr>
              <a:t>Главная </a:t>
            </a:r>
            <a:r>
              <a:rPr lang="ru-RU" sz="1400" dirty="0">
                <a:latin typeface="Montserrat" panose="020B0604020202020204" charset="-52"/>
              </a:rPr>
              <a:t>– </a:t>
            </a:r>
            <a:r>
              <a:rPr lang="ru-RU" sz="1400" b="1" dirty="0">
                <a:latin typeface="Montserrat" panose="020B0604020202020204" charset="-52"/>
              </a:rPr>
              <a:t>Оценка качества образования </a:t>
            </a:r>
            <a:r>
              <a:rPr lang="ru-RU" sz="1400" dirty="0">
                <a:latin typeface="Montserrat" panose="020B0604020202020204" charset="-52"/>
              </a:rPr>
              <a:t>– </a:t>
            </a:r>
            <a:r>
              <a:rPr lang="ru-RU" sz="1400" b="1" dirty="0">
                <a:latin typeface="Montserrat" panose="020B0604020202020204" charset="-52"/>
              </a:rPr>
              <a:t>Независимая оценка качества условий осуществления образовательной деятельности </a:t>
            </a:r>
            <a:r>
              <a:rPr lang="ru-RU" sz="1400" b="1" dirty="0" smtClean="0">
                <a:latin typeface="Montserrat" panose="020B0604020202020204" charset="-52"/>
              </a:rPr>
              <a:t>организациями</a:t>
            </a:r>
            <a:endParaRPr lang="ru-RU" sz="1400" dirty="0">
              <a:latin typeface="Montserrat" panose="020B0604020202020204" charset="-52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3688" y="2620413"/>
            <a:ext cx="5601137" cy="236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227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4188</TotalTime>
  <Words>2293</Words>
  <Application>Microsoft Office PowerPoint</Application>
  <PresentationFormat>Экран (16:9)</PresentationFormat>
  <Paragraphs>267</Paragraphs>
  <Slides>35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5" baseType="lpstr">
      <vt:lpstr>Times New Roman</vt:lpstr>
      <vt:lpstr>Segoe UI</vt:lpstr>
      <vt:lpstr>Arial</vt:lpstr>
      <vt:lpstr>Wingdings</vt:lpstr>
      <vt:lpstr>Microsoft YaHei</vt:lpstr>
      <vt:lpstr>Montserrat</vt:lpstr>
      <vt:lpstr>Calibri</vt:lpstr>
      <vt:lpstr>Montserrat Light</vt:lpstr>
      <vt:lpstr>Segoe UI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slava gartman</cp:lastModifiedBy>
  <cp:revision>186</cp:revision>
  <dcterms:created xsi:type="dcterms:W3CDTF">2022-10-14T08:32:24Z</dcterms:created>
  <dcterms:modified xsi:type="dcterms:W3CDTF">2022-12-01T02:39:49Z</dcterms:modified>
</cp:coreProperties>
</file>